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G" ContentType="image/png"/>
  <Default Extension="jpeg" ContentType="image/jpeg"/>
  <Default Extension="emf" ContentType="image/x-emf"/>
  <Default Extension="tiff" ContentType="image/tiff"/>
  <Default Extension="rels" ContentType="application/vnd.openxmlformats-package.relationships+xml"/>
  <Default Extension="vml" ContentType="application/vnd.openxmlformats-officedocument.vmlDrawing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media/image48.jpg" ContentType="image/jpeg"/>
  <Override PartName="/ppt/embeddings/oleObject3.bin" ContentType="application/vnd.openxmlformats-officedocument.oleObject"/>
  <Override PartName="/ppt/embeddings/oleObject4.bin" ContentType="application/vnd.openxmlformats-officedocument.oleObject"/>
  <Override PartName="/ppt/embeddings/oleObject5.bin" ContentType="application/vnd.openxmlformats-officedocument.oleObject"/>
  <Override PartName="/ppt/embeddings/oleObject6.bin" ContentType="application/vnd.openxmlformats-officedocument.oleObject"/>
  <Override PartName="/ppt/embeddings/oleObject7.bin" ContentType="application/vnd.openxmlformats-officedocument.oleObject"/>
  <Override PartName="/ppt/embeddings/oleObject8.bin" ContentType="application/vnd.openxmlformats-officedocument.oleObject"/>
  <Override PartName="/ppt/embeddings/oleObject9.bin" ContentType="application/vnd.openxmlformats-officedocument.oleObject"/>
  <Override PartName="/ppt/embeddings/oleObject10.bin" ContentType="application/vnd.openxmlformats-officedocument.oleObject"/>
  <Override PartName="/ppt/embeddings/oleObject11.bin" ContentType="application/vnd.openxmlformats-officedocument.oleObject"/>
  <Override PartName="/ppt/embeddings/oleObject12.bin" ContentType="application/vnd.openxmlformats-officedocument.oleObject"/>
  <Override PartName="/ppt/embeddings/oleObject13.bin" ContentType="application/vnd.openxmlformats-officedocument.oleObject"/>
  <Override PartName="/ppt/embeddings/oleObject14.bin" ContentType="application/vnd.openxmlformats-officedocument.oleObject"/>
  <Override PartName="/ppt/embeddings/oleObject15.bin" ContentType="application/vnd.openxmlformats-officedocument.oleObject"/>
  <Override PartName="/ppt/embeddings/oleObject16.bin" ContentType="application/vnd.openxmlformats-officedocument.oleObject"/>
  <Override PartName="/ppt/embeddings/oleObject17.bin" ContentType="application/vnd.openxmlformats-officedocument.oleObject"/>
  <Override PartName="/ppt/embeddings/oleObject18.bin" ContentType="application/vnd.openxmlformats-officedocument.oleObject"/>
  <Override PartName="/ppt/embeddings/oleObject19.bin" ContentType="application/vnd.openxmlformats-officedocument.oleObject"/>
  <Override PartName="/ppt/embeddings/oleObject20.bin" ContentType="application/vnd.openxmlformats-officedocument.oleObject"/>
  <Override PartName="/ppt/embeddings/oleObject21.bin" ContentType="application/vnd.openxmlformats-officedocument.oleObject"/>
  <Override PartName="/ppt/embeddings/oleObject22.bin" ContentType="application/vnd.openxmlformats-officedocument.oleObject"/>
  <Override PartName="/ppt/embeddings/oleObject23.bin" ContentType="application/vnd.openxmlformats-officedocument.oleObject"/>
  <Override PartName="/ppt/embeddings/oleObject24.bin" ContentType="application/vnd.openxmlformats-officedocument.oleObject"/>
  <Override PartName="/ppt/embeddings/oleObject25.bin" ContentType="application/vnd.openxmlformats-officedocument.oleObject"/>
  <Override PartName="/ppt/embeddings/oleObject26.bin" ContentType="application/vnd.openxmlformats-officedocument.oleObject"/>
  <Override PartName="/ppt/embeddings/oleObject27.bin" ContentType="application/vnd.openxmlformats-officedocument.oleObject"/>
  <Override PartName="/ppt/embeddings/oleObject28.bin" ContentType="application/vnd.openxmlformats-officedocument.oleObject"/>
  <Override PartName="/ppt/embeddings/oleObject29.bin" ContentType="application/vnd.openxmlformats-officedocument.oleObject"/>
  <Override PartName="/ppt/embeddings/oleObject30.bin" ContentType="application/vnd.openxmlformats-officedocument.oleObject"/>
  <Override PartName="/ppt/embeddings/oleObject31.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943" r:id="rId1"/>
    <p:sldMasterId id="2147483648" r:id="rId2"/>
  </p:sldMasterIdLst>
  <p:notesMasterIdLst>
    <p:notesMasterId r:id="rId130"/>
  </p:notesMasterIdLst>
  <p:handoutMasterIdLst>
    <p:handoutMasterId r:id="rId131"/>
  </p:handoutMasterIdLst>
  <p:sldIdLst>
    <p:sldId id="287" r:id="rId3"/>
    <p:sldId id="338" r:id="rId4"/>
    <p:sldId id="340" r:id="rId5"/>
    <p:sldId id="360" r:id="rId6"/>
    <p:sldId id="361" r:id="rId7"/>
    <p:sldId id="341" r:id="rId8"/>
    <p:sldId id="342" r:id="rId9"/>
    <p:sldId id="343" r:id="rId10"/>
    <p:sldId id="344" r:id="rId11"/>
    <p:sldId id="345" r:id="rId12"/>
    <p:sldId id="346" r:id="rId13"/>
    <p:sldId id="347" r:id="rId14"/>
    <p:sldId id="362" r:id="rId15"/>
    <p:sldId id="354" r:id="rId16"/>
    <p:sldId id="355" r:id="rId17"/>
    <p:sldId id="411" r:id="rId18"/>
    <p:sldId id="412" r:id="rId19"/>
    <p:sldId id="413" r:id="rId20"/>
    <p:sldId id="414" r:id="rId21"/>
    <p:sldId id="415" r:id="rId22"/>
    <p:sldId id="359" r:id="rId23"/>
    <p:sldId id="363" r:id="rId24"/>
    <p:sldId id="416" r:id="rId25"/>
    <p:sldId id="364" r:id="rId26"/>
    <p:sldId id="365" r:id="rId27"/>
    <p:sldId id="366" r:id="rId28"/>
    <p:sldId id="368" r:id="rId29"/>
    <p:sldId id="374" r:id="rId30"/>
    <p:sldId id="369" r:id="rId31"/>
    <p:sldId id="375" r:id="rId32"/>
    <p:sldId id="377" r:id="rId33"/>
    <p:sldId id="376" r:id="rId34"/>
    <p:sldId id="371" r:id="rId35"/>
    <p:sldId id="378" r:id="rId36"/>
    <p:sldId id="372" r:id="rId37"/>
    <p:sldId id="373" r:id="rId38"/>
    <p:sldId id="383" r:id="rId39"/>
    <p:sldId id="384" r:id="rId40"/>
    <p:sldId id="385" r:id="rId41"/>
    <p:sldId id="386" r:id="rId42"/>
    <p:sldId id="417" r:id="rId43"/>
    <p:sldId id="387" r:id="rId44"/>
    <p:sldId id="576" r:id="rId45"/>
    <p:sldId id="577" r:id="rId46"/>
    <p:sldId id="389" r:id="rId47"/>
    <p:sldId id="391" r:id="rId48"/>
    <p:sldId id="419" r:id="rId49"/>
    <p:sldId id="392" r:id="rId50"/>
    <p:sldId id="394" r:id="rId51"/>
    <p:sldId id="395" r:id="rId52"/>
    <p:sldId id="396" r:id="rId53"/>
    <p:sldId id="397" r:id="rId54"/>
    <p:sldId id="398" r:id="rId55"/>
    <p:sldId id="399" r:id="rId56"/>
    <p:sldId id="404" r:id="rId57"/>
    <p:sldId id="400" r:id="rId58"/>
    <p:sldId id="402" r:id="rId59"/>
    <p:sldId id="401" r:id="rId60"/>
    <p:sldId id="403" r:id="rId61"/>
    <p:sldId id="405" r:id="rId62"/>
    <p:sldId id="406" r:id="rId63"/>
    <p:sldId id="565" r:id="rId64"/>
    <p:sldId id="408" r:id="rId65"/>
    <p:sldId id="407" r:id="rId66"/>
    <p:sldId id="457" r:id="rId67"/>
    <p:sldId id="458" r:id="rId68"/>
    <p:sldId id="410" r:id="rId69"/>
    <p:sldId id="288" r:id="rId70"/>
    <p:sldId id="289" r:id="rId71"/>
    <p:sldId id="290" r:id="rId72"/>
    <p:sldId id="291" r:id="rId73"/>
    <p:sldId id="293" r:id="rId74"/>
    <p:sldId id="294" r:id="rId75"/>
    <p:sldId id="295" r:id="rId76"/>
    <p:sldId id="296" r:id="rId77"/>
    <p:sldId id="297" r:id="rId78"/>
    <p:sldId id="298" r:id="rId79"/>
    <p:sldId id="326" r:id="rId80"/>
    <p:sldId id="575" r:id="rId81"/>
    <p:sldId id="299" r:id="rId82"/>
    <p:sldId id="328" r:id="rId83"/>
    <p:sldId id="566" r:id="rId84"/>
    <p:sldId id="300" r:id="rId85"/>
    <p:sldId id="329" r:id="rId86"/>
    <p:sldId id="301" r:id="rId87"/>
    <p:sldId id="302" r:id="rId88"/>
    <p:sldId id="330" r:id="rId89"/>
    <p:sldId id="331" r:id="rId90"/>
    <p:sldId id="332" r:id="rId91"/>
    <p:sldId id="303" r:id="rId92"/>
    <p:sldId id="325" r:id="rId93"/>
    <p:sldId id="333" r:id="rId94"/>
    <p:sldId id="324" r:id="rId95"/>
    <p:sldId id="334" r:id="rId96"/>
    <p:sldId id="335" r:id="rId97"/>
    <p:sldId id="336" r:id="rId98"/>
    <p:sldId id="304" r:id="rId99"/>
    <p:sldId id="305" r:id="rId100"/>
    <p:sldId id="578" r:id="rId101"/>
    <p:sldId id="306" r:id="rId102"/>
    <p:sldId id="579" r:id="rId103"/>
    <p:sldId id="551" r:id="rId104"/>
    <p:sldId id="552" r:id="rId105"/>
    <p:sldId id="323" r:id="rId106"/>
    <p:sldId id="567" r:id="rId107"/>
    <p:sldId id="322" r:id="rId108"/>
    <p:sldId id="321" r:id="rId109"/>
    <p:sldId id="553" r:id="rId110"/>
    <p:sldId id="554" r:id="rId111"/>
    <p:sldId id="320" r:id="rId112"/>
    <p:sldId id="311" r:id="rId113"/>
    <p:sldId id="337" r:id="rId114"/>
    <p:sldId id="556" r:id="rId115"/>
    <p:sldId id="312" r:id="rId116"/>
    <p:sldId id="580" r:id="rId117"/>
    <p:sldId id="560" r:id="rId118"/>
    <p:sldId id="561" r:id="rId119"/>
    <p:sldId id="562" r:id="rId120"/>
    <p:sldId id="313" r:id="rId121"/>
    <p:sldId id="317" r:id="rId122"/>
    <p:sldId id="563" r:id="rId123"/>
    <p:sldId id="318" r:id="rId124"/>
    <p:sldId id="319" r:id="rId125"/>
    <p:sldId id="315" r:id="rId126"/>
    <p:sldId id="316" r:id="rId127"/>
    <p:sldId id="558" r:id="rId128"/>
    <p:sldId id="559" r:id="rId129"/>
  </p:sldIdLst>
  <p:sldSz cx="9144000" cy="6858000" type="screen4x3"/>
  <p:notesSz cx="6858000" cy="9144000"/>
  <p:custDataLst>
    <p:tags r:id="rId133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898B9F"/>
    <a:srgbClr val="3ED13B"/>
    <a:srgbClr val="CC3300"/>
    <a:srgbClr val="FF3300"/>
    <a:srgbClr val="CCCCFF"/>
    <a:srgbClr val="99CCFF"/>
    <a:srgbClr val="9999FF"/>
    <a:srgbClr val="6699FF"/>
    <a:srgbClr val="0033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8598" autoAdjust="0"/>
  </p:normalViewPr>
  <p:slideViewPr>
    <p:cSldViewPr>
      <p:cViewPr>
        <p:scale>
          <a:sx n="100" d="100"/>
          <a:sy n="100" d="100"/>
        </p:scale>
        <p:origin x="-80" y="-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60" Type="http://schemas.openxmlformats.org/officeDocument/2006/relationships/slide" Target="slides/slide58.xml"/><Relationship Id="rId61" Type="http://schemas.openxmlformats.org/officeDocument/2006/relationships/slide" Target="slides/slide59.xml"/><Relationship Id="rId62" Type="http://schemas.openxmlformats.org/officeDocument/2006/relationships/slide" Target="slides/slide60.xml"/><Relationship Id="rId63" Type="http://schemas.openxmlformats.org/officeDocument/2006/relationships/slide" Target="slides/slide61.xml"/><Relationship Id="rId64" Type="http://schemas.openxmlformats.org/officeDocument/2006/relationships/slide" Target="slides/slide62.xml"/><Relationship Id="rId65" Type="http://schemas.openxmlformats.org/officeDocument/2006/relationships/slide" Target="slides/slide63.xml"/><Relationship Id="rId66" Type="http://schemas.openxmlformats.org/officeDocument/2006/relationships/slide" Target="slides/slide64.xml"/><Relationship Id="rId67" Type="http://schemas.openxmlformats.org/officeDocument/2006/relationships/slide" Target="slides/slide65.xml"/><Relationship Id="rId68" Type="http://schemas.openxmlformats.org/officeDocument/2006/relationships/slide" Target="slides/slide66.xml"/><Relationship Id="rId69" Type="http://schemas.openxmlformats.org/officeDocument/2006/relationships/slide" Target="slides/slide67.xml"/><Relationship Id="rId120" Type="http://schemas.openxmlformats.org/officeDocument/2006/relationships/slide" Target="slides/slide118.xml"/><Relationship Id="rId121" Type="http://schemas.openxmlformats.org/officeDocument/2006/relationships/slide" Target="slides/slide119.xml"/><Relationship Id="rId122" Type="http://schemas.openxmlformats.org/officeDocument/2006/relationships/slide" Target="slides/slide120.xml"/><Relationship Id="rId123" Type="http://schemas.openxmlformats.org/officeDocument/2006/relationships/slide" Target="slides/slide121.xml"/><Relationship Id="rId124" Type="http://schemas.openxmlformats.org/officeDocument/2006/relationships/slide" Target="slides/slide122.xml"/><Relationship Id="rId125" Type="http://schemas.openxmlformats.org/officeDocument/2006/relationships/slide" Target="slides/slide123.xml"/><Relationship Id="rId126" Type="http://schemas.openxmlformats.org/officeDocument/2006/relationships/slide" Target="slides/slide124.xml"/><Relationship Id="rId127" Type="http://schemas.openxmlformats.org/officeDocument/2006/relationships/slide" Target="slides/slide125.xml"/><Relationship Id="rId128" Type="http://schemas.openxmlformats.org/officeDocument/2006/relationships/slide" Target="slides/slide126.xml"/><Relationship Id="rId129" Type="http://schemas.openxmlformats.org/officeDocument/2006/relationships/slide" Target="slides/slide12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90" Type="http://schemas.openxmlformats.org/officeDocument/2006/relationships/slide" Target="slides/slide88.xml"/><Relationship Id="rId91" Type="http://schemas.openxmlformats.org/officeDocument/2006/relationships/slide" Target="slides/slide89.xml"/><Relationship Id="rId92" Type="http://schemas.openxmlformats.org/officeDocument/2006/relationships/slide" Target="slides/slide90.xml"/><Relationship Id="rId93" Type="http://schemas.openxmlformats.org/officeDocument/2006/relationships/slide" Target="slides/slide91.xml"/><Relationship Id="rId94" Type="http://schemas.openxmlformats.org/officeDocument/2006/relationships/slide" Target="slides/slide92.xml"/><Relationship Id="rId95" Type="http://schemas.openxmlformats.org/officeDocument/2006/relationships/slide" Target="slides/slide93.xml"/><Relationship Id="rId96" Type="http://schemas.openxmlformats.org/officeDocument/2006/relationships/slide" Target="slides/slide94.xml"/><Relationship Id="rId101" Type="http://schemas.openxmlformats.org/officeDocument/2006/relationships/slide" Target="slides/slide99.xml"/><Relationship Id="rId102" Type="http://schemas.openxmlformats.org/officeDocument/2006/relationships/slide" Target="slides/slide100.xml"/><Relationship Id="rId103" Type="http://schemas.openxmlformats.org/officeDocument/2006/relationships/slide" Target="slides/slide101.xml"/><Relationship Id="rId104" Type="http://schemas.openxmlformats.org/officeDocument/2006/relationships/slide" Target="slides/slide102.xml"/><Relationship Id="rId105" Type="http://schemas.openxmlformats.org/officeDocument/2006/relationships/slide" Target="slides/slide103.xml"/><Relationship Id="rId106" Type="http://schemas.openxmlformats.org/officeDocument/2006/relationships/slide" Target="slides/slide104.xml"/><Relationship Id="rId107" Type="http://schemas.openxmlformats.org/officeDocument/2006/relationships/slide" Target="slides/slide105.xml"/><Relationship Id="rId108" Type="http://schemas.openxmlformats.org/officeDocument/2006/relationships/slide" Target="slides/slide106.xml"/><Relationship Id="rId109" Type="http://schemas.openxmlformats.org/officeDocument/2006/relationships/slide" Target="slides/slide107.xml"/><Relationship Id="rId97" Type="http://schemas.openxmlformats.org/officeDocument/2006/relationships/slide" Target="slides/slide95.xml"/><Relationship Id="rId98" Type="http://schemas.openxmlformats.org/officeDocument/2006/relationships/slide" Target="slides/slide96.xml"/><Relationship Id="rId99" Type="http://schemas.openxmlformats.org/officeDocument/2006/relationships/slide" Target="slides/slide97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100" Type="http://schemas.openxmlformats.org/officeDocument/2006/relationships/slide" Target="slides/slide98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70" Type="http://schemas.openxmlformats.org/officeDocument/2006/relationships/slide" Target="slides/slide68.xml"/><Relationship Id="rId71" Type="http://schemas.openxmlformats.org/officeDocument/2006/relationships/slide" Target="slides/slide69.xml"/><Relationship Id="rId72" Type="http://schemas.openxmlformats.org/officeDocument/2006/relationships/slide" Target="slides/slide70.xml"/><Relationship Id="rId73" Type="http://schemas.openxmlformats.org/officeDocument/2006/relationships/slide" Target="slides/slide71.xml"/><Relationship Id="rId74" Type="http://schemas.openxmlformats.org/officeDocument/2006/relationships/slide" Target="slides/slide72.xml"/><Relationship Id="rId75" Type="http://schemas.openxmlformats.org/officeDocument/2006/relationships/slide" Target="slides/slide73.xml"/><Relationship Id="rId76" Type="http://schemas.openxmlformats.org/officeDocument/2006/relationships/slide" Target="slides/slide74.xml"/><Relationship Id="rId77" Type="http://schemas.openxmlformats.org/officeDocument/2006/relationships/slide" Target="slides/slide75.xml"/><Relationship Id="rId78" Type="http://schemas.openxmlformats.org/officeDocument/2006/relationships/slide" Target="slides/slide76.xml"/><Relationship Id="rId79" Type="http://schemas.openxmlformats.org/officeDocument/2006/relationships/slide" Target="slides/slide77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30" Type="http://schemas.openxmlformats.org/officeDocument/2006/relationships/notesMaster" Target="notesMasters/notesMaster1.xml"/><Relationship Id="rId131" Type="http://schemas.openxmlformats.org/officeDocument/2006/relationships/handoutMaster" Target="handoutMasters/handoutMaster1.xml"/><Relationship Id="rId132" Type="http://schemas.openxmlformats.org/officeDocument/2006/relationships/printerSettings" Target="printerSettings/printerSettings1.bin"/><Relationship Id="rId133" Type="http://schemas.openxmlformats.org/officeDocument/2006/relationships/tags" Target="tags/tag1.xml"/><Relationship Id="rId134" Type="http://schemas.openxmlformats.org/officeDocument/2006/relationships/presProps" Target="presProps.xml"/><Relationship Id="rId135" Type="http://schemas.openxmlformats.org/officeDocument/2006/relationships/viewProps" Target="viewProps.xml"/><Relationship Id="rId136" Type="http://schemas.openxmlformats.org/officeDocument/2006/relationships/theme" Target="theme/theme1.xml"/><Relationship Id="rId13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<Relationship Id="rId55" Type="http://schemas.openxmlformats.org/officeDocument/2006/relationships/slide" Target="slides/slide53.xml"/><Relationship Id="rId56" Type="http://schemas.openxmlformats.org/officeDocument/2006/relationships/slide" Target="slides/slide54.xml"/><Relationship Id="rId57" Type="http://schemas.openxmlformats.org/officeDocument/2006/relationships/slide" Target="slides/slide55.xml"/><Relationship Id="rId58" Type="http://schemas.openxmlformats.org/officeDocument/2006/relationships/slide" Target="slides/slide56.xml"/><Relationship Id="rId59" Type="http://schemas.openxmlformats.org/officeDocument/2006/relationships/slide" Target="slides/slide57.xml"/><Relationship Id="rId110" Type="http://schemas.openxmlformats.org/officeDocument/2006/relationships/slide" Target="slides/slide108.xml"/><Relationship Id="rId111" Type="http://schemas.openxmlformats.org/officeDocument/2006/relationships/slide" Target="slides/slide109.xml"/><Relationship Id="rId112" Type="http://schemas.openxmlformats.org/officeDocument/2006/relationships/slide" Target="slides/slide110.xml"/><Relationship Id="rId113" Type="http://schemas.openxmlformats.org/officeDocument/2006/relationships/slide" Target="slides/slide111.xml"/><Relationship Id="rId114" Type="http://schemas.openxmlformats.org/officeDocument/2006/relationships/slide" Target="slides/slide112.xml"/><Relationship Id="rId115" Type="http://schemas.openxmlformats.org/officeDocument/2006/relationships/slide" Target="slides/slide113.xml"/><Relationship Id="rId116" Type="http://schemas.openxmlformats.org/officeDocument/2006/relationships/slide" Target="slides/slide114.xml"/><Relationship Id="rId117" Type="http://schemas.openxmlformats.org/officeDocument/2006/relationships/slide" Target="slides/slide115.xml"/><Relationship Id="rId118" Type="http://schemas.openxmlformats.org/officeDocument/2006/relationships/slide" Target="slides/slide116.xml"/><Relationship Id="rId119" Type="http://schemas.openxmlformats.org/officeDocument/2006/relationships/slide" Target="slides/slide11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80" Type="http://schemas.openxmlformats.org/officeDocument/2006/relationships/slide" Target="slides/slide78.xml"/><Relationship Id="rId81" Type="http://schemas.openxmlformats.org/officeDocument/2006/relationships/slide" Target="slides/slide79.xml"/><Relationship Id="rId82" Type="http://schemas.openxmlformats.org/officeDocument/2006/relationships/slide" Target="slides/slide80.xml"/><Relationship Id="rId83" Type="http://schemas.openxmlformats.org/officeDocument/2006/relationships/slide" Target="slides/slide81.xml"/><Relationship Id="rId84" Type="http://schemas.openxmlformats.org/officeDocument/2006/relationships/slide" Target="slides/slide82.xml"/><Relationship Id="rId85" Type="http://schemas.openxmlformats.org/officeDocument/2006/relationships/slide" Target="slides/slide83.xml"/><Relationship Id="rId86" Type="http://schemas.openxmlformats.org/officeDocument/2006/relationships/slide" Target="slides/slide84.xml"/><Relationship Id="rId87" Type="http://schemas.openxmlformats.org/officeDocument/2006/relationships/slide" Target="slides/slide85.xml"/><Relationship Id="rId88" Type="http://schemas.openxmlformats.org/officeDocument/2006/relationships/slide" Target="slides/slide86.xml"/><Relationship Id="rId89" Type="http://schemas.openxmlformats.org/officeDocument/2006/relationships/slide" Target="slides/slide8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emf"/><Relationship Id="rId2" Type="http://schemas.openxmlformats.org/officeDocument/2006/relationships/image" Target="../media/image36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87.emf"/><Relationship Id="rId2" Type="http://schemas.openxmlformats.org/officeDocument/2006/relationships/image" Target="../media/image88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0.emf"/><Relationship Id="rId2" Type="http://schemas.openxmlformats.org/officeDocument/2006/relationships/image" Target="../media/image91.emf"/><Relationship Id="rId3" Type="http://schemas.openxmlformats.org/officeDocument/2006/relationships/image" Target="../media/image92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93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94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95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99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4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5.emf"/><Relationship Id="rId2" Type="http://schemas.openxmlformats.org/officeDocument/2006/relationships/image" Target="../media/image106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2.emf"/><Relationship Id="rId2" Type="http://schemas.openxmlformats.org/officeDocument/2006/relationships/image" Target="../media/image113.emf"/><Relationship Id="rId3" Type="http://schemas.openxmlformats.org/officeDocument/2006/relationships/image" Target="../media/image114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5.emf"/><Relationship Id="rId2" Type="http://schemas.openxmlformats.org/officeDocument/2006/relationships/image" Target="../media/image116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9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7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9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0.emf"/><Relationship Id="rId2" Type="http://schemas.openxmlformats.org/officeDocument/2006/relationships/image" Target="../media/image6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63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76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79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81.emf"/><Relationship Id="rId2" Type="http://schemas.openxmlformats.org/officeDocument/2006/relationships/image" Target="../media/image82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83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86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51FFE3-4A8B-1948-AA73-A5586C766C57}" type="datetimeFigureOut">
              <a:rPr lang="en-US" smtClean="0"/>
              <a:t>1/12/14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4532F1-7A49-1243-8821-7651947AC7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8714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cs typeface="Arial" charset="0"/>
              </a:defRPr>
            </a:lvl1pPr>
          </a:lstStyle>
          <a:p>
            <a:pPr>
              <a:defRPr/>
            </a:pPr>
            <a:fld id="{D82B53F4-9EE5-DB40-90BC-1934EB33545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55025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65" charset="0"/>
        <a:ea typeface="ＭＳ Ｐゴシック" charset="0"/>
        <a:cs typeface="Arial" pitchFamily="-65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65" charset="0"/>
        <a:ea typeface="Arial" pitchFamily="-65" charset="0"/>
        <a:cs typeface="Arial" pitchFamily="-65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65" charset="0"/>
        <a:ea typeface="Arial" pitchFamily="-65" charset="0"/>
        <a:cs typeface="Arial" pitchFamily="-65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65" charset="0"/>
        <a:ea typeface="Arial" pitchFamily="-65" charset="0"/>
        <a:cs typeface="Arial" pitchFamily="-65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65" charset="0"/>
        <a:ea typeface="Arial" pitchFamily="-65" charset="0"/>
        <a:cs typeface="Arial" pitchFamily="-65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453188"/>
            <a:ext cx="2133600" cy="268287"/>
          </a:xfrm>
          <a:prstGeom prst="rect">
            <a:avLst/>
          </a:prstGeom>
        </p:spPr>
        <p:txBody>
          <a:bodyPr/>
          <a:lstStyle>
            <a:lvl1pPr>
              <a:defRPr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r>
              <a:rPr lang="en-US" smtClean="0"/>
              <a:t>WEP 280</a:t>
            </a:r>
            <a:endParaRPr lang="en-US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Robot perception</a:t>
            </a:r>
            <a:endParaRPr lang="en-US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Slide </a:t>
            </a:r>
            <a:fld id="{CDB62B8F-51F5-6C4D-A466-817006E246C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360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453188"/>
            <a:ext cx="2133600" cy="268287"/>
          </a:xfrm>
          <a:prstGeom prst="rect">
            <a:avLst/>
          </a:prstGeom>
        </p:spPr>
        <p:txBody>
          <a:bodyPr/>
          <a:lstStyle>
            <a:lvl1pPr>
              <a:defRPr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r>
              <a:rPr lang="en-US" smtClean="0"/>
              <a:t>WEP 280</a:t>
            </a:r>
            <a:endParaRPr lang="en-US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Robot perception</a:t>
            </a:r>
            <a:endParaRPr lang="en-US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Slide </a:t>
            </a:r>
            <a:fld id="{A15074C3-28B5-FB46-96EE-15F8DBFCD79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1424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48450" y="274638"/>
            <a:ext cx="2063750" cy="59626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38850" cy="59626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453188"/>
            <a:ext cx="2133600" cy="268287"/>
          </a:xfrm>
          <a:prstGeom prst="rect">
            <a:avLst/>
          </a:prstGeom>
        </p:spPr>
        <p:txBody>
          <a:bodyPr/>
          <a:lstStyle>
            <a:lvl1pPr>
              <a:defRPr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r>
              <a:rPr lang="en-US" smtClean="0"/>
              <a:t>WEP 280</a:t>
            </a:r>
            <a:endParaRPr lang="en-US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Robot perception</a:t>
            </a:r>
            <a:endParaRPr lang="en-US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Slide </a:t>
            </a:r>
            <a:fld id="{8A0B9395-5BFC-004D-9383-8B4E2F56B60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8408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51300" cy="46370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0900" y="1600200"/>
            <a:ext cx="4051300" cy="46370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453188"/>
            <a:ext cx="2133600" cy="268287"/>
          </a:xfrm>
          <a:prstGeom prst="rect">
            <a:avLst/>
          </a:prstGeom>
        </p:spPr>
        <p:txBody>
          <a:bodyPr/>
          <a:lstStyle>
            <a:lvl1pPr>
              <a:defRPr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r>
              <a:rPr lang="en-US" smtClean="0"/>
              <a:t>WEP 280</a:t>
            </a:r>
            <a:endParaRPr lang="en-U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Robot perception</a:t>
            </a:r>
            <a:endParaRPr lang="en-US"/>
          </a:p>
        </p:txBody>
      </p:sp>
      <p:sp>
        <p:nvSpPr>
          <p:cNvPr id="7" name="Rectangle 9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Slide </a:t>
            </a:r>
            <a:fld id="{823BF203-187E-3143-B1FF-2F8868E4A28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9467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8255000" cy="22415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3994150"/>
            <a:ext cx="8255000" cy="22431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453188"/>
            <a:ext cx="2133600" cy="268287"/>
          </a:xfrm>
          <a:prstGeom prst="rect">
            <a:avLst/>
          </a:prstGeom>
        </p:spPr>
        <p:txBody>
          <a:bodyPr/>
          <a:lstStyle>
            <a:lvl1pPr>
              <a:defRPr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r>
              <a:rPr lang="en-US" smtClean="0"/>
              <a:t>WEP 280</a:t>
            </a:r>
            <a:endParaRPr lang="en-U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Robot perception</a:t>
            </a:r>
            <a:endParaRPr lang="en-US"/>
          </a:p>
        </p:txBody>
      </p:sp>
      <p:sp>
        <p:nvSpPr>
          <p:cNvPr id="7" name="Rectangle 9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Slide </a:t>
            </a:r>
            <a:fld id="{8AD2E7F5-0D49-C04E-A91B-5A08F74F1E1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4940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WEP 280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Robot perception</a:t>
            </a: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D018F25-4B45-CF42-BD48-1886AEE9534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5578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WEP 280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Robot perception</a:t>
            </a: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2FB6B55-3486-7643-8303-6E5BFC8449A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057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WEP 280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Robot perception</a:t>
            </a: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3761A69-2273-4648-808B-EBBE05ADEDE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117768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" y="1447800"/>
            <a:ext cx="4305300" cy="46783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447800"/>
            <a:ext cx="4305300" cy="46783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WEP 280</a:t>
            </a: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Robot perception</a:t>
            </a: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6FBF3FE-F0B8-F249-BEBF-CCB9B9D5AA2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79672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WEP 280</a:t>
            </a: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Robot perception</a:t>
            </a: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A09D7D4-743D-434B-AD4D-F0DC029183C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0033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WEP 280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Robot perception</a:t>
            </a: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68F7789-D1F7-4F4E-A2AB-85485970425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1918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453188"/>
            <a:ext cx="2133600" cy="268287"/>
          </a:xfrm>
          <a:prstGeom prst="rect">
            <a:avLst/>
          </a:prstGeom>
        </p:spPr>
        <p:txBody>
          <a:bodyPr/>
          <a:lstStyle>
            <a:lvl1pPr>
              <a:defRPr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r>
              <a:rPr lang="en-US" smtClean="0"/>
              <a:t>WEP 280</a:t>
            </a:r>
            <a:endParaRPr lang="en-US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Robot perception</a:t>
            </a:r>
            <a:endParaRPr lang="en-US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Slide </a:t>
            </a:r>
            <a:fld id="{9FF87144-A1C4-A743-BC37-8C2BB1B2E56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563371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WEP 280</a:t>
            </a: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Robot perception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889F0A4-4085-8641-B179-5FCAA6A651D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40839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WEP 280</a:t>
            </a: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Robot perception</a:t>
            </a: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7B59E6A-1E9A-CD42-A20F-C6AF819B068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58939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WEP 280</a:t>
            </a: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Robot perception</a:t>
            </a: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D7A875A-BA4B-1244-BF9B-91208BD468F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07816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WEP 280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Robot perception</a:t>
            </a: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582C9EC-F4C4-1640-A50D-22D57E9CA3E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34459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274638"/>
            <a:ext cx="22860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0" y="274638"/>
            <a:ext cx="67056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WEP 280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Robot perception</a:t>
            </a: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92EE7C4-75AF-0946-94F2-09D8DF2C556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82377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94456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52400" y="1447800"/>
            <a:ext cx="4305300" cy="46783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10100" y="1447800"/>
            <a:ext cx="4305300" cy="22621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10100" y="3862388"/>
            <a:ext cx="4305300" cy="22637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WEP 280</a:t>
            </a: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Robot perception</a:t>
            </a: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1700FA5-E564-F54F-AC65-244B4B0384C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92334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94456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" y="1447800"/>
            <a:ext cx="4305300" cy="46783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10100" y="1447800"/>
            <a:ext cx="4305300" cy="22621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10100" y="3862388"/>
            <a:ext cx="4305300" cy="22637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WEP 280</a:t>
            </a: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Robot perception</a:t>
            </a: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2121E7D-9F66-FD44-BB7D-406F398F500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19591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94456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52400" y="1447800"/>
            <a:ext cx="4305300" cy="46783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447800"/>
            <a:ext cx="4305300" cy="46783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WEP 280</a:t>
            </a: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Robot perception</a:t>
            </a: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2CC15E-1023-5D4C-BC52-216C29B9333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8428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453188"/>
            <a:ext cx="2133600" cy="268287"/>
          </a:xfrm>
          <a:prstGeom prst="rect">
            <a:avLst/>
          </a:prstGeom>
        </p:spPr>
        <p:txBody>
          <a:bodyPr/>
          <a:lstStyle>
            <a:lvl1pPr>
              <a:defRPr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r>
              <a:rPr lang="en-US" smtClean="0"/>
              <a:t>WEP 280</a:t>
            </a:r>
            <a:endParaRPr lang="en-US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Robot perception</a:t>
            </a:r>
            <a:endParaRPr lang="en-US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Slide </a:t>
            </a:r>
            <a:fld id="{05886058-A4A5-2641-B45D-6FB98BB2577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1452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51300" cy="46370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0900" y="1600200"/>
            <a:ext cx="4051300" cy="46370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453188"/>
            <a:ext cx="2133600" cy="268287"/>
          </a:xfrm>
          <a:prstGeom prst="rect">
            <a:avLst/>
          </a:prstGeom>
        </p:spPr>
        <p:txBody>
          <a:bodyPr/>
          <a:lstStyle>
            <a:lvl1pPr>
              <a:defRPr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r>
              <a:rPr lang="en-US" smtClean="0"/>
              <a:t>WEP 280</a:t>
            </a:r>
            <a:endParaRPr lang="en-U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Robot perception</a:t>
            </a:r>
            <a:endParaRPr lang="en-US"/>
          </a:p>
        </p:txBody>
      </p:sp>
      <p:sp>
        <p:nvSpPr>
          <p:cNvPr id="7" name="Rectangle 9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Slide </a:t>
            </a:r>
            <a:fld id="{019D123C-CDE8-2646-AA52-4FE2DD7A189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6458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453188"/>
            <a:ext cx="2133600" cy="268287"/>
          </a:xfrm>
          <a:prstGeom prst="rect">
            <a:avLst/>
          </a:prstGeom>
        </p:spPr>
        <p:txBody>
          <a:bodyPr/>
          <a:lstStyle>
            <a:lvl1pPr>
              <a:defRPr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r>
              <a:rPr lang="en-US" smtClean="0"/>
              <a:t>WEP 280</a:t>
            </a:r>
            <a:endParaRPr lang="en-US"/>
          </a:p>
        </p:txBody>
      </p:sp>
      <p:sp>
        <p:nvSpPr>
          <p:cNvPr id="8" name="Rectangle 8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Robot perception</a:t>
            </a:r>
            <a:endParaRPr lang="en-US"/>
          </a:p>
        </p:txBody>
      </p:sp>
      <p:sp>
        <p:nvSpPr>
          <p:cNvPr id="9" name="Rectangle 9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Slide </a:t>
            </a:r>
            <a:fld id="{EE8295A9-EAF5-BA40-9B8C-831693E8879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7046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7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453188"/>
            <a:ext cx="2133600" cy="268287"/>
          </a:xfrm>
          <a:prstGeom prst="rect">
            <a:avLst/>
          </a:prstGeom>
        </p:spPr>
        <p:txBody>
          <a:bodyPr/>
          <a:lstStyle>
            <a:lvl1pPr>
              <a:defRPr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r>
              <a:rPr lang="en-US" smtClean="0"/>
              <a:t>WEP 280</a:t>
            </a:r>
            <a:endParaRPr lang="en-US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Robot perception</a:t>
            </a:r>
            <a:endParaRPr lang="en-US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Slide </a:t>
            </a:r>
            <a:fld id="{7C867A1B-4A75-9542-A4DD-87ACAD34A8C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8525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453188"/>
            <a:ext cx="2133600" cy="268287"/>
          </a:xfrm>
          <a:prstGeom prst="rect">
            <a:avLst/>
          </a:prstGeom>
        </p:spPr>
        <p:txBody>
          <a:bodyPr/>
          <a:lstStyle>
            <a:lvl1pPr>
              <a:defRPr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r>
              <a:rPr lang="en-US" smtClean="0"/>
              <a:t>WEP 280</a:t>
            </a:r>
            <a:endParaRPr lang="en-US"/>
          </a:p>
        </p:txBody>
      </p:sp>
      <p:sp>
        <p:nvSpPr>
          <p:cNvPr id="3" name="Rectangle 8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Robot perception</a:t>
            </a:r>
            <a:endParaRPr lang="en-US"/>
          </a:p>
        </p:txBody>
      </p:sp>
      <p:sp>
        <p:nvSpPr>
          <p:cNvPr id="4" name="Rectangle 9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Slide </a:t>
            </a:r>
            <a:fld id="{65AF752B-AC02-3B4D-9DC8-8B0C316A023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8536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453188"/>
            <a:ext cx="2133600" cy="268287"/>
          </a:xfrm>
          <a:prstGeom prst="rect">
            <a:avLst/>
          </a:prstGeom>
        </p:spPr>
        <p:txBody>
          <a:bodyPr/>
          <a:lstStyle>
            <a:lvl1pPr>
              <a:defRPr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r>
              <a:rPr lang="en-US" smtClean="0"/>
              <a:t>WEP 280</a:t>
            </a:r>
            <a:endParaRPr lang="en-U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Robot perception</a:t>
            </a:r>
            <a:endParaRPr lang="en-US"/>
          </a:p>
        </p:txBody>
      </p:sp>
      <p:sp>
        <p:nvSpPr>
          <p:cNvPr id="7" name="Rectangle 9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Slide </a:t>
            </a:r>
            <a:fld id="{F253FF72-B81B-954F-A3DF-270D6C401F2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9136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453188"/>
            <a:ext cx="2133600" cy="268287"/>
          </a:xfrm>
          <a:prstGeom prst="rect">
            <a:avLst/>
          </a:prstGeom>
        </p:spPr>
        <p:txBody>
          <a:bodyPr/>
          <a:lstStyle>
            <a:lvl1pPr>
              <a:defRPr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r>
              <a:rPr lang="en-US" smtClean="0"/>
              <a:t>WEP 280</a:t>
            </a:r>
            <a:endParaRPr lang="en-U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Robot perception</a:t>
            </a:r>
            <a:endParaRPr lang="en-US"/>
          </a:p>
        </p:txBody>
      </p:sp>
      <p:sp>
        <p:nvSpPr>
          <p:cNvPr id="7" name="Rectangle 9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Slide </a:t>
            </a:r>
            <a:fld id="{ED19D4B0-CBED-8347-81BE-A4F91E6BAC0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8277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5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7.xml"/><Relationship Id="rId15" Type="http://schemas.openxmlformats.org/officeDocument/2006/relationships/theme" Target="../theme/theme2.xml"/><Relationship Id="rId1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0.xml"/><Relationship Id="rId8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304800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304800" y="1524000"/>
            <a:ext cx="8458200" cy="4637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84680" name="Rectangle 8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453188"/>
            <a:ext cx="3048000" cy="268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solidFill>
                  <a:schemeClr val="bg2"/>
                </a:solidFill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r>
              <a:rPr lang="en-US" smtClean="0"/>
              <a:t>Robot perception</a:t>
            </a:r>
            <a:endParaRPr lang="en-US" dirty="0"/>
          </a:p>
        </p:txBody>
      </p:sp>
      <p:sp>
        <p:nvSpPr>
          <p:cNvPr id="284681" name="Rectangle 9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453188"/>
            <a:ext cx="2133600" cy="268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chemeClr val="bg2"/>
                </a:solidFill>
                <a:cs typeface="Arial" charset="0"/>
              </a:defRPr>
            </a:lvl1pPr>
          </a:lstStyle>
          <a:p>
            <a:pPr>
              <a:defRPr/>
            </a:pPr>
            <a:r>
              <a:rPr lang="en-US" smtClean="0"/>
              <a:t>Slide </a:t>
            </a:r>
            <a:fld id="{E63F1EA2-87FB-3040-A6AA-F8E2B12E7AA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2" name="Freeform 1"/>
          <p:cNvSpPr/>
          <p:nvPr userDrawn="1"/>
        </p:nvSpPr>
        <p:spPr>
          <a:xfrm>
            <a:off x="152400" y="152400"/>
            <a:ext cx="8924637" cy="6315363"/>
          </a:xfrm>
          <a:custGeom>
            <a:avLst/>
            <a:gdLst>
              <a:gd name="connsiteX0" fmla="*/ 8820728 w 8924637"/>
              <a:gd name="connsiteY0" fmla="*/ 34636 h 6315363"/>
              <a:gd name="connsiteX1" fmla="*/ 8890000 w 8924637"/>
              <a:gd name="connsiteY1" fmla="*/ 473363 h 6315363"/>
              <a:gd name="connsiteX2" fmla="*/ 8739909 w 8924637"/>
              <a:gd name="connsiteY2" fmla="*/ 1027545 h 6315363"/>
              <a:gd name="connsiteX3" fmla="*/ 8924637 w 8924637"/>
              <a:gd name="connsiteY3" fmla="*/ 1789545 h 6315363"/>
              <a:gd name="connsiteX4" fmla="*/ 8739909 w 8924637"/>
              <a:gd name="connsiteY4" fmla="*/ 2643909 h 6315363"/>
              <a:gd name="connsiteX5" fmla="*/ 8913091 w 8924637"/>
              <a:gd name="connsiteY5" fmla="*/ 3452090 h 6315363"/>
              <a:gd name="connsiteX6" fmla="*/ 8739909 w 8924637"/>
              <a:gd name="connsiteY6" fmla="*/ 4052454 h 6315363"/>
              <a:gd name="connsiteX7" fmla="*/ 8878455 w 8924637"/>
              <a:gd name="connsiteY7" fmla="*/ 4675909 h 6315363"/>
              <a:gd name="connsiteX8" fmla="*/ 8693728 w 8924637"/>
              <a:gd name="connsiteY8" fmla="*/ 5253181 h 6315363"/>
              <a:gd name="connsiteX9" fmla="*/ 8924637 w 8924637"/>
              <a:gd name="connsiteY9" fmla="*/ 5865090 h 6315363"/>
              <a:gd name="connsiteX10" fmla="*/ 8774546 w 8924637"/>
              <a:gd name="connsiteY10" fmla="*/ 6315363 h 6315363"/>
              <a:gd name="connsiteX11" fmla="*/ 7677728 w 8924637"/>
              <a:gd name="connsiteY11" fmla="*/ 6234545 h 6315363"/>
              <a:gd name="connsiteX12" fmla="*/ 6627091 w 8924637"/>
              <a:gd name="connsiteY12" fmla="*/ 6269181 h 6315363"/>
              <a:gd name="connsiteX13" fmla="*/ 5738091 w 8924637"/>
              <a:gd name="connsiteY13" fmla="*/ 6211454 h 6315363"/>
              <a:gd name="connsiteX14" fmla="*/ 5622637 w 8924637"/>
              <a:gd name="connsiteY14" fmla="*/ 6211454 h 6315363"/>
              <a:gd name="connsiteX15" fmla="*/ 4641273 w 8924637"/>
              <a:gd name="connsiteY15" fmla="*/ 6280727 h 6315363"/>
              <a:gd name="connsiteX16" fmla="*/ 3532909 w 8924637"/>
              <a:gd name="connsiteY16" fmla="*/ 6234545 h 6315363"/>
              <a:gd name="connsiteX17" fmla="*/ 2297546 w 8924637"/>
              <a:gd name="connsiteY17" fmla="*/ 6303818 h 6315363"/>
              <a:gd name="connsiteX18" fmla="*/ 1270000 w 8924637"/>
              <a:gd name="connsiteY18" fmla="*/ 6234545 h 6315363"/>
              <a:gd name="connsiteX19" fmla="*/ 334819 w 8924637"/>
              <a:gd name="connsiteY19" fmla="*/ 6315363 h 6315363"/>
              <a:gd name="connsiteX20" fmla="*/ 34637 w 8924637"/>
              <a:gd name="connsiteY20" fmla="*/ 6176818 h 6315363"/>
              <a:gd name="connsiteX21" fmla="*/ 92364 w 8924637"/>
              <a:gd name="connsiteY21" fmla="*/ 5645727 h 6315363"/>
              <a:gd name="connsiteX22" fmla="*/ 0 w 8924637"/>
              <a:gd name="connsiteY22" fmla="*/ 5103090 h 6315363"/>
              <a:gd name="connsiteX23" fmla="*/ 80819 w 8924637"/>
              <a:gd name="connsiteY23" fmla="*/ 4352636 h 6315363"/>
              <a:gd name="connsiteX24" fmla="*/ 11546 w 8924637"/>
              <a:gd name="connsiteY24" fmla="*/ 3821545 h 6315363"/>
              <a:gd name="connsiteX25" fmla="*/ 92364 w 8924637"/>
              <a:gd name="connsiteY25" fmla="*/ 3128818 h 6315363"/>
              <a:gd name="connsiteX26" fmla="*/ 11546 w 8924637"/>
              <a:gd name="connsiteY26" fmla="*/ 2516909 h 6315363"/>
              <a:gd name="connsiteX27" fmla="*/ 92364 w 8924637"/>
              <a:gd name="connsiteY27" fmla="*/ 1893454 h 6315363"/>
              <a:gd name="connsiteX28" fmla="*/ 23091 w 8924637"/>
              <a:gd name="connsiteY28" fmla="*/ 1223818 h 6315363"/>
              <a:gd name="connsiteX29" fmla="*/ 115455 w 8924637"/>
              <a:gd name="connsiteY29" fmla="*/ 785090 h 6315363"/>
              <a:gd name="connsiteX30" fmla="*/ 46182 w 8924637"/>
              <a:gd name="connsiteY30" fmla="*/ 277090 h 6315363"/>
              <a:gd name="connsiteX31" fmla="*/ 57728 w 8924637"/>
              <a:gd name="connsiteY31" fmla="*/ 46181 h 6315363"/>
              <a:gd name="connsiteX32" fmla="*/ 565728 w 8924637"/>
              <a:gd name="connsiteY32" fmla="*/ 11545 h 6315363"/>
              <a:gd name="connsiteX33" fmla="*/ 1500909 w 8924637"/>
              <a:gd name="connsiteY33" fmla="*/ 34636 h 6315363"/>
              <a:gd name="connsiteX34" fmla="*/ 2262909 w 8924637"/>
              <a:gd name="connsiteY34" fmla="*/ 0 h 6315363"/>
              <a:gd name="connsiteX35" fmla="*/ 3140364 w 8924637"/>
              <a:gd name="connsiteY35" fmla="*/ 46181 h 6315363"/>
              <a:gd name="connsiteX36" fmla="*/ 3913909 w 8924637"/>
              <a:gd name="connsiteY36" fmla="*/ 11545 h 6315363"/>
              <a:gd name="connsiteX37" fmla="*/ 4502728 w 8924637"/>
              <a:gd name="connsiteY37" fmla="*/ 69272 h 6315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8924637" h="6315363">
                <a:moveTo>
                  <a:pt x="8820728" y="34636"/>
                </a:moveTo>
                <a:lnTo>
                  <a:pt x="8890000" y="473363"/>
                </a:lnTo>
                <a:lnTo>
                  <a:pt x="8739909" y="1027545"/>
                </a:lnTo>
                <a:lnTo>
                  <a:pt x="8924637" y="1789545"/>
                </a:lnTo>
                <a:lnTo>
                  <a:pt x="8739909" y="2643909"/>
                </a:lnTo>
                <a:lnTo>
                  <a:pt x="8913091" y="3452090"/>
                </a:lnTo>
                <a:lnTo>
                  <a:pt x="8739909" y="4052454"/>
                </a:lnTo>
                <a:lnTo>
                  <a:pt x="8878455" y="4675909"/>
                </a:lnTo>
                <a:lnTo>
                  <a:pt x="8693728" y="5253181"/>
                </a:lnTo>
                <a:lnTo>
                  <a:pt x="8924637" y="5865090"/>
                </a:lnTo>
                <a:lnTo>
                  <a:pt x="8774546" y="6315363"/>
                </a:lnTo>
                <a:lnTo>
                  <a:pt x="7677728" y="6234545"/>
                </a:lnTo>
                <a:lnTo>
                  <a:pt x="6627091" y="6269181"/>
                </a:lnTo>
                <a:lnTo>
                  <a:pt x="5738091" y="6211454"/>
                </a:lnTo>
                <a:lnTo>
                  <a:pt x="5622637" y="6211454"/>
                </a:lnTo>
                <a:lnTo>
                  <a:pt x="4641273" y="6280727"/>
                </a:lnTo>
                <a:lnTo>
                  <a:pt x="3532909" y="6234545"/>
                </a:lnTo>
                <a:lnTo>
                  <a:pt x="2297546" y="6303818"/>
                </a:lnTo>
                <a:lnTo>
                  <a:pt x="1270000" y="6234545"/>
                </a:lnTo>
                <a:lnTo>
                  <a:pt x="334819" y="6315363"/>
                </a:lnTo>
                <a:lnTo>
                  <a:pt x="34637" y="6176818"/>
                </a:lnTo>
                <a:lnTo>
                  <a:pt x="92364" y="5645727"/>
                </a:lnTo>
                <a:lnTo>
                  <a:pt x="0" y="5103090"/>
                </a:lnTo>
                <a:lnTo>
                  <a:pt x="80819" y="4352636"/>
                </a:lnTo>
                <a:lnTo>
                  <a:pt x="11546" y="3821545"/>
                </a:lnTo>
                <a:lnTo>
                  <a:pt x="92364" y="3128818"/>
                </a:lnTo>
                <a:lnTo>
                  <a:pt x="11546" y="2516909"/>
                </a:lnTo>
                <a:lnTo>
                  <a:pt x="92364" y="1893454"/>
                </a:lnTo>
                <a:lnTo>
                  <a:pt x="23091" y="1223818"/>
                </a:lnTo>
                <a:lnTo>
                  <a:pt x="115455" y="785090"/>
                </a:lnTo>
                <a:lnTo>
                  <a:pt x="46182" y="277090"/>
                </a:lnTo>
                <a:lnTo>
                  <a:pt x="57728" y="46181"/>
                </a:lnTo>
                <a:lnTo>
                  <a:pt x="565728" y="11545"/>
                </a:lnTo>
                <a:lnTo>
                  <a:pt x="1500909" y="34636"/>
                </a:lnTo>
                <a:lnTo>
                  <a:pt x="2262909" y="0"/>
                </a:lnTo>
                <a:lnTo>
                  <a:pt x="3140364" y="46181"/>
                </a:lnTo>
                <a:lnTo>
                  <a:pt x="3913909" y="11545"/>
                </a:lnTo>
                <a:lnTo>
                  <a:pt x="4502728" y="69272"/>
                </a:lnTo>
              </a:path>
            </a:pathLst>
          </a:custGeom>
          <a:ln w="38100" cmpd="sng">
            <a:solidFill>
              <a:schemeClr val="bg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0769090455598644.JPG"/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0"/>
            <a:ext cx="505286" cy="399473"/>
          </a:xfrm>
          <a:prstGeom prst="rect">
            <a:avLst/>
          </a:prstGeom>
        </p:spPr>
      </p:pic>
      <p:sp>
        <p:nvSpPr>
          <p:cNvPr id="13" name="Date Placeholder 1"/>
          <p:cNvSpPr>
            <a:spLocks noGrp="1"/>
          </p:cNvSpPr>
          <p:nvPr>
            <p:ph type="dt" sz="half" idx="2"/>
          </p:nvPr>
        </p:nvSpPr>
        <p:spPr>
          <a:xfrm>
            <a:off x="457200" y="6453188"/>
            <a:ext cx="2133600" cy="268287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>
              <a:defRPr/>
            </a:pPr>
            <a:r>
              <a:rPr lang="en-US" smtClean="0"/>
              <a:t>WEP 280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00" r:id="rId1"/>
    <p:sldLayoutId id="2147484201" r:id="rId2"/>
    <p:sldLayoutId id="2147484202" r:id="rId3"/>
    <p:sldLayoutId id="2147484203" r:id="rId4"/>
    <p:sldLayoutId id="2147484204" r:id="rId5"/>
    <p:sldLayoutId id="2147484205" r:id="rId6"/>
    <p:sldLayoutId id="2147484206" r:id="rId7"/>
    <p:sldLayoutId id="2147484207" r:id="rId8"/>
    <p:sldLayoutId id="2147484208" r:id="rId9"/>
    <p:sldLayoutId id="2147484209" r:id="rId10"/>
    <p:sldLayoutId id="2147484210" r:id="rId11"/>
    <p:sldLayoutId id="2147484211" r:id="rId12"/>
    <p:sldLayoutId id="2147484212" r:id="rId13"/>
  </p:sldLayoutIdLst>
  <p:timing>
    <p:tnLst>
      <p:par>
        <p:cTn xmlns:p14="http://schemas.microsoft.com/office/powerpoint/2010/main" id="1" dur="indefinite" restart="never" nodeType="tmRoot"/>
      </p:par>
    </p:tnLst>
  </p:timing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03366"/>
          </a:solidFill>
          <a:latin typeface="Arial"/>
          <a:ea typeface="ＭＳ Ｐゴシック" charset="0"/>
          <a:cs typeface="Arial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003366"/>
          </a:solidFill>
          <a:latin typeface="Arial" charset="0"/>
          <a:ea typeface="ＭＳ Ｐゴシック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003366"/>
          </a:solidFill>
          <a:latin typeface="Arial" charset="0"/>
          <a:ea typeface="ＭＳ Ｐゴシック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003366"/>
          </a:solidFill>
          <a:latin typeface="Arial" charset="0"/>
          <a:ea typeface="ＭＳ Ｐゴシック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003366"/>
          </a:solidFill>
          <a:latin typeface="Arial" charset="0"/>
          <a:ea typeface="ＭＳ Ｐゴシック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rgbClr val="003366"/>
          </a:solidFill>
          <a:latin typeface="Times New Roman"/>
          <a:ea typeface="+mn-ea"/>
          <a:cs typeface="Times New Roman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rgbClr val="003366"/>
          </a:solidFill>
          <a:latin typeface="Times New Roman"/>
          <a:ea typeface="+mn-ea"/>
          <a:cs typeface="Times New Roman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rgbClr val="003366"/>
          </a:solidFill>
          <a:latin typeface="Times New Roman"/>
          <a:ea typeface="+mn-ea"/>
          <a:cs typeface="Times New Roman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rgbClr val="003366"/>
          </a:solidFill>
          <a:latin typeface="Times New Roman"/>
          <a:ea typeface="+mn-ea"/>
          <a:cs typeface="Times New Roman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rgbClr val="003366"/>
          </a:solidFill>
          <a:latin typeface="Times New Roman"/>
          <a:ea typeface="+mn-ea"/>
          <a:cs typeface="Times New Roman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274638"/>
            <a:ext cx="9144000" cy="944562"/>
          </a:xfrm>
          <a:prstGeom prst="rect">
            <a:avLst/>
          </a:prstGeom>
          <a:solidFill>
            <a:srgbClr val="CC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52400" y="1447800"/>
            <a:ext cx="8763000" cy="4678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cs typeface="Arial" charset="0"/>
              </a:defRPr>
            </a:lvl1pPr>
          </a:lstStyle>
          <a:p>
            <a:pPr>
              <a:defRPr/>
            </a:pPr>
            <a:r>
              <a:rPr lang="en-US" smtClean="0"/>
              <a:t>WEP 280</a:t>
            </a: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cs typeface="Arial" charset="0"/>
              </a:defRPr>
            </a:lvl1pPr>
          </a:lstStyle>
          <a:p>
            <a:pPr>
              <a:defRPr/>
            </a:pPr>
            <a:r>
              <a:rPr lang="en-US" smtClean="0"/>
              <a:t>Robot perception</a:t>
            </a: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cs typeface="Arial" charset="0"/>
              </a:defRPr>
            </a:lvl1pPr>
          </a:lstStyle>
          <a:p>
            <a:pPr>
              <a:defRPr/>
            </a:pPr>
            <a:fld id="{2D98C3A7-68BC-8249-ABEA-8F22ADEE90A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5367" name="Line 7"/>
          <p:cNvSpPr>
            <a:spLocks noChangeShapeType="1"/>
          </p:cNvSpPr>
          <p:nvPr userDrawn="1"/>
        </p:nvSpPr>
        <p:spPr bwMode="auto">
          <a:xfrm>
            <a:off x="0" y="6248400"/>
            <a:ext cx="9144000" cy="0"/>
          </a:xfrm>
          <a:prstGeom prst="line">
            <a:avLst/>
          </a:prstGeom>
          <a:noFill/>
          <a:ln w="9525">
            <a:solidFill>
              <a:srgbClr val="CCCC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13" r:id="rId1"/>
    <p:sldLayoutId id="2147484214" r:id="rId2"/>
    <p:sldLayoutId id="2147484215" r:id="rId3"/>
    <p:sldLayoutId id="2147484216" r:id="rId4"/>
    <p:sldLayoutId id="2147484217" r:id="rId5"/>
    <p:sldLayoutId id="2147484218" r:id="rId6"/>
    <p:sldLayoutId id="2147484219" r:id="rId7"/>
    <p:sldLayoutId id="2147484220" r:id="rId8"/>
    <p:sldLayoutId id="2147484221" r:id="rId9"/>
    <p:sldLayoutId id="2147484222" r:id="rId10"/>
    <p:sldLayoutId id="2147484223" r:id="rId11"/>
    <p:sldLayoutId id="2147484224" r:id="rId12"/>
    <p:sldLayoutId id="2147484225" r:id="rId13"/>
    <p:sldLayoutId id="2147484226" r:id="rId14"/>
  </p:sldLayoutIdLst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+mj-lt"/>
          <a:ea typeface="ＭＳ Ｐゴシック" charset="0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 Black" pitchFamily="-65" charset="0"/>
          <a:ea typeface="ＭＳ Ｐゴシック" charset="0"/>
          <a:cs typeface="Arial" pitchFamily="-65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 Black" pitchFamily="-65" charset="0"/>
          <a:ea typeface="ＭＳ Ｐゴシック" charset="0"/>
          <a:cs typeface="Arial" pitchFamily="-65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 Black" pitchFamily="-65" charset="0"/>
          <a:ea typeface="ＭＳ Ｐゴシック" charset="0"/>
          <a:cs typeface="Arial" pitchFamily="-65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 Black" pitchFamily="-65" charset="0"/>
          <a:ea typeface="ＭＳ Ｐゴシック" charset="0"/>
          <a:cs typeface="Arial" pitchFamily="-65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 Black" pitchFamily="-65" charset="0"/>
          <a:ea typeface="Arial" pitchFamily="-65" charset="0"/>
          <a:cs typeface="Arial" pitchFamily="-65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 Black" pitchFamily="-65" charset="0"/>
          <a:ea typeface="Arial" pitchFamily="-65" charset="0"/>
          <a:cs typeface="Arial" pitchFamily="-65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 Black" pitchFamily="-65" charset="0"/>
          <a:ea typeface="Arial" pitchFamily="-65" charset="0"/>
          <a:cs typeface="Arial" pitchFamily="-65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 Black" pitchFamily="-65" charset="0"/>
          <a:ea typeface="Arial" pitchFamily="-65" charset="0"/>
          <a:cs typeface="Arial" pitchFamily="-65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0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emf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2.bin"/><Relationship Id="rId4" Type="http://schemas.openxmlformats.org/officeDocument/2006/relationships/image" Target="../media/image104.emf"/><Relationship Id="rId1" Type="http://schemas.openxmlformats.org/officeDocument/2006/relationships/vmlDrawing" Target="../drawings/vmlDrawing16.vml"/><Relationship Id="rId2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3.bin"/><Relationship Id="rId4" Type="http://schemas.openxmlformats.org/officeDocument/2006/relationships/image" Target="../media/image105.emf"/><Relationship Id="rId5" Type="http://schemas.openxmlformats.org/officeDocument/2006/relationships/oleObject" Target="../embeddings/oleObject24.bin"/><Relationship Id="rId6" Type="http://schemas.openxmlformats.org/officeDocument/2006/relationships/image" Target="../media/image106.emf"/><Relationship Id="rId1" Type="http://schemas.openxmlformats.org/officeDocument/2006/relationships/vmlDrawing" Target="../drawings/vmlDrawing17.vml"/><Relationship Id="rId2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7.emf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8.emf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9.emf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0.emf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1.emf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5.bin"/><Relationship Id="rId4" Type="http://schemas.openxmlformats.org/officeDocument/2006/relationships/image" Target="../media/image112.emf"/><Relationship Id="rId5" Type="http://schemas.openxmlformats.org/officeDocument/2006/relationships/oleObject" Target="../embeddings/oleObject26.bin"/><Relationship Id="rId6" Type="http://schemas.openxmlformats.org/officeDocument/2006/relationships/image" Target="../media/image113.emf"/><Relationship Id="rId7" Type="http://schemas.openxmlformats.org/officeDocument/2006/relationships/oleObject" Target="../embeddings/oleObject27.bin"/><Relationship Id="rId8" Type="http://schemas.openxmlformats.org/officeDocument/2006/relationships/image" Target="../media/image114.emf"/><Relationship Id="rId1" Type="http://schemas.openxmlformats.org/officeDocument/2006/relationships/vmlDrawing" Target="../drawings/vmlDrawing18.vml"/><Relationship Id="rId2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8.bin"/><Relationship Id="rId4" Type="http://schemas.openxmlformats.org/officeDocument/2006/relationships/image" Target="../media/image115.emf"/><Relationship Id="rId5" Type="http://schemas.openxmlformats.org/officeDocument/2006/relationships/oleObject" Target="../embeddings/oleObject29.bin"/><Relationship Id="rId6" Type="http://schemas.openxmlformats.org/officeDocument/2006/relationships/image" Target="../media/image116.emf"/><Relationship Id="rId1" Type="http://schemas.openxmlformats.org/officeDocument/2006/relationships/vmlDrawing" Target="../drawings/vmlDrawing19.vml"/><Relationship Id="rId2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0.bin"/><Relationship Id="rId4" Type="http://schemas.openxmlformats.org/officeDocument/2006/relationships/image" Target="../media/image117.emf"/><Relationship Id="rId1" Type="http://schemas.openxmlformats.org/officeDocument/2006/relationships/vmlDrawing" Target="../drawings/vmlDrawing20.vml"/><Relationship Id="rId2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8.emf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1.bin"/><Relationship Id="rId4" Type="http://schemas.openxmlformats.org/officeDocument/2006/relationships/image" Target="../media/image119.emf"/><Relationship Id="rId1" Type="http://schemas.openxmlformats.org/officeDocument/2006/relationships/vmlDrawing" Target="../drawings/vmlDrawing21.vml"/><Relationship Id="rId2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0.emf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1.emf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4" Type="http://schemas.openxmlformats.org/officeDocument/2006/relationships/image" Target="../media/image15.emf"/><Relationship Id="rId5" Type="http://schemas.openxmlformats.org/officeDocument/2006/relationships/image" Target="../media/image16.emf"/><Relationship Id="rId6" Type="http://schemas.openxmlformats.org/officeDocument/2006/relationships/image" Target="../media/image1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4" Type="http://schemas.openxmlformats.org/officeDocument/2006/relationships/image" Target="../media/image26.jpeg"/><Relationship Id="rId5" Type="http://schemas.openxmlformats.org/officeDocument/2006/relationships/image" Target="../media/image27.jpeg"/><Relationship Id="rId6" Type="http://schemas.openxmlformats.org/officeDocument/2006/relationships/image" Target="../media/image28.jpeg"/><Relationship Id="rId7" Type="http://schemas.openxmlformats.org/officeDocument/2006/relationships/hyperlink" Target="http://computer.howstuffworks.com/mouse2.htm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gif"/><Relationship Id="rId3" Type="http://schemas.openxmlformats.org/officeDocument/2006/relationships/image" Target="../media/image33.tif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tiff"/><Relationship Id="rId3" Type="http://schemas.openxmlformats.org/officeDocument/2006/relationships/image" Target="../media/image34.gi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f"/><Relationship Id="rId4" Type="http://schemas.openxmlformats.org/officeDocument/2006/relationships/oleObject" Target="../embeddings/oleObject1.bin"/><Relationship Id="rId5" Type="http://schemas.openxmlformats.org/officeDocument/2006/relationships/image" Target="../media/image35.emf"/><Relationship Id="rId6" Type="http://schemas.openxmlformats.org/officeDocument/2006/relationships/oleObject" Target="../embeddings/oleObject2.bin"/><Relationship Id="rId7" Type="http://schemas.openxmlformats.org/officeDocument/2006/relationships/image" Target="../media/image36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tif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emf"/><Relationship Id="rId3" Type="http://schemas.openxmlformats.org/officeDocument/2006/relationships/image" Target="../media/image39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jpe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4" Type="http://schemas.openxmlformats.org/officeDocument/2006/relationships/image" Target="../media/image47.emf"/><Relationship Id="rId5" Type="http://schemas.openxmlformats.org/officeDocument/2006/relationships/image" Target="../media/image48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4" Type="http://schemas.openxmlformats.org/officeDocument/2006/relationships/image" Target="../media/image49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em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Relationship Id="rId3" Type="http://schemas.openxmlformats.org/officeDocument/2006/relationships/image" Target="../media/image28.jpe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emf"/><Relationship Id="rId3" Type="http://schemas.openxmlformats.org/officeDocument/2006/relationships/image" Target="../media/image57.emf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4" Type="http://schemas.openxmlformats.org/officeDocument/2006/relationships/image" Target="../media/image4.wmf"/><Relationship Id="rId5" Type="http://schemas.openxmlformats.org/officeDocument/2006/relationships/image" Target="../media/image5.png"/><Relationship Id="rId6" Type="http://schemas.openxmlformats.org/officeDocument/2006/relationships/image" Target="../media/image6.w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wmf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4" Type="http://schemas.openxmlformats.org/officeDocument/2006/relationships/oleObject" Target="../embeddings/oleObject4.bin"/><Relationship Id="rId5" Type="http://schemas.openxmlformats.org/officeDocument/2006/relationships/image" Target="../media/image60.emf"/><Relationship Id="rId6" Type="http://schemas.openxmlformats.org/officeDocument/2006/relationships/oleObject" Target="../embeddings/oleObject5.bin"/><Relationship Id="rId7" Type="http://schemas.openxmlformats.org/officeDocument/2006/relationships/image" Target="../media/image61.e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4" Type="http://schemas.openxmlformats.org/officeDocument/2006/relationships/oleObject" Target="../embeddings/oleObject6.bin"/><Relationship Id="rId5" Type="http://schemas.openxmlformats.org/officeDocument/2006/relationships/image" Target="../media/image63.emf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emf"/><Relationship Id="rId3" Type="http://schemas.openxmlformats.org/officeDocument/2006/relationships/image" Target="../media/image66.emf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png"/><Relationship Id="rId3" Type="http://schemas.openxmlformats.org/officeDocument/2006/relationships/image" Target="../media/image68.jpe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emf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emf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emf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4" Type="http://schemas.openxmlformats.org/officeDocument/2006/relationships/image" Target="../media/image7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emf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emf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jpe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emf"/><Relationship Id="rId4" Type="http://schemas.openxmlformats.org/officeDocument/2006/relationships/oleObject" Target="../embeddings/oleObject7.bin"/><Relationship Id="rId5" Type="http://schemas.openxmlformats.org/officeDocument/2006/relationships/image" Target="../media/image76.emf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8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4" Type="http://schemas.openxmlformats.org/officeDocument/2006/relationships/image" Target="../media/image79.emf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0.emf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4" Type="http://schemas.openxmlformats.org/officeDocument/2006/relationships/image" Target="../media/image81.emf"/><Relationship Id="rId5" Type="http://schemas.openxmlformats.org/officeDocument/2006/relationships/oleObject" Target="../embeddings/oleObject10.bin"/><Relationship Id="rId6" Type="http://schemas.openxmlformats.org/officeDocument/2006/relationships/image" Target="../media/image82.emf"/><Relationship Id="rId1" Type="http://schemas.openxmlformats.org/officeDocument/2006/relationships/vmlDrawing" Target="../drawings/vmlDrawing7.vml"/><Relationship Id="rId2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4" Type="http://schemas.openxmlformats.org/officeDocument/2006/relationships/image" Target="../media/image83.emf"/><Relationship Id="rId1" Type="http://schemas.openxmlformats.org/officeDocument/2006/relationships/vmlDrawing" Target="../drawings/vmlDrawing8.vml"/><Relationship Id="rId2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4.emf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5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emf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4" Type="http://schemas.openxmlformats.org/officeDocument/2006/relationships/image" Target="../media/image86.emf"/><Relationship Id="rId1" Type="http://schemas.openxmlformats.org/officeDocument/2006/relationships/vmlDrawing" Target="../drawings/vmlDrawing9.vml"/><Relationship Id="rId2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4" Type="http://schemas.openxmlformats.org/officeDocument/2006/relationships/image" Target="../media/image87.emf"/><Relationship Id="rId5" Type="http://schemas.openxmlformats.org/officeDocument/2006/relationships/oleObject" Target="../embeddings/oleObject14.bin"/><Relationship Id="rId6" Type="http://schemas.openxmlformats.org/officeDocument/2006/relationships/image" Target="../media/image88.emf"/><Relationship Id="rId7" Type="http://schemas.openxmlformats.org/officeDocument/2006/relationships/image" Target="../media/image89.emf"/><Relationship Id="rId1" Type="http://schemas.openxmlformats.org/officeDocument/2006/relationships/vmlDrawing" Target="../drawings/vmlDrawing10.vml"/><Relationship Id="rId2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4" Type="http://schemas.openxmlformats.org/officeDocument/2006/relationships/image" Target="../media/image90.emf"/><Relationship Id="rId5" Type="http://schemas.openxmlformats.org/officeDocument/2006/relationships/oleObject" Target="../embeddings/oleObject16.bin"/><Relationship Id="rId6" Type="http://schemas.openxmlformats.org/officeDocument/2006/relationships/image" Target="../media/image91.emf"/><Relationship Id="rId7" Type="http://schemas.openxmlformats.org/officeDocument/2006/relationships/oleObject" Target="../embeddings/oleObject17.bin"/><Relationship Id="rId8" Type="http://schemas.openxmlformats.org/officeDocument/2006/relationships/image" Target="../media/image92.emf"/><Relationship Id="rId1" Type="http://schemas.openxmlformats.org/officeDocument/2006/relationships/vmlDrawing" Target="../drawings/vmlDrawing11.vml"/><Relationship Id="rId2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4" Type="http://schemas.openxmlformats.org/officeDocument/2006/relationships/image" Target="../media/image93.emf"/><Relationship Id="rId1" Type="http://schemas.openxmlformats.org/officeDocument/2006/relationships/vmlDrawing" Target="../drawings/vmlDrawing12.vml"/><Relationship Id="rId2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4" Type="http://schemas.openxmlformats.org/officeDocument/2006/relationships/image" Target="../media/image94.emf"/><Relationship Id="rId1" Type="http://schemas.openxmlformats.org/officeDocument/2006/relationships/vmlDrawing" Target="../drawings/vmlDrawing13.vml"/><Relationship Id="rId2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.bin"/><Relationship Id="rId4" Type="http://schemas.openxmlformats.org/officeDocument/2006/relationships/image" Target="../media/image95.emf"/><Relationship Id="rId5" Type="http://schemas.openxmlformats.org/officeDocument/2006/relationships/image" Target="../media/image96.emf"/><Relationship Id="rId1" Type="http://schemas.openxmlformats.org/officeDocument/2006/relationships/vmlDrawing" Target="../drawings/vmlDrawing14.vml"/><Relationship Id="rId2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5.emf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7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emf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8.emf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4" Type="http://schemas.openxmlformats.org/officeDocument/2006/relationships/image" Target="../media/image99.emf"/><Relationship Id="rId1" Type="http://schemas.openxmlformats.org/officeDocument/2006/relationships/vmlDrawing" Target="../drawings/vmlDrawing15.vml"/><Relationship Id="rId2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0.emf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1.emf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2.emf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3.emf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2" name="Rectangle 4"/>
          <p:cNvSpPr>
            <a:spLocks noGrp="1" noChangeArrowheads="1"/>
          </p:cNvSpPr>
          <p:nvPr>
            <p:ph type="ctrTitle"/>
          </p:nvPr>
        </p:nvSpPr>
        <p:spPr>
          <a:xfrm>
            <a:off x="685800" y="2438400"/>
            <a:ext cx="7772400" cy="1851025"/>
          </a:xfrm>
        </p:spPr>
        <p:txBody>
          <a:bodyPr/>
          <a:lstStyle/>
          <a:p>
            <a:pPr eaLnBrk="1" hangingPunct="1">
              <a:defRPr/>
            </a:pPr>
            <a:r>
              <a:rPr lang="en-US" smtClean="0">
                <a:cs typeface="Arial" charset="0"/>
              </a:rPr>
              <a:t>Topic 7  </a:t>
            </a:r>
            <a:r>
              <a:rPr lang="en-US" dirty="0" smtClean="0">
                <a:cs typeface="Arial" charset="0"/>
              </a:rPr>
              <a:t/>
            </a:r>
            <a:br>
              <a:rPr lang="en-US" dirty="0" smtClean="0">
                <a:cs typeface="Arial" charset="0"/>
              </a:rPr>
            </a:br>
            <a:r>
              <a:rPr lang="en-US" dirty="0" smtClean="0">
                <a:cs typeface="Arial" charset="0"/>
              </a:rPr>
              <a:t>Robot Perception</a:t>
            </a:r>
            <a:endParaRPr lang="en-US" sz="3200" dirty="0">
              <a:cs typeface="Arial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685800"/>
          </a:xfrm>
        </p:spPr>
        <p:txBody>
          <a:bodyPr/>
          <a:lstStyle/>
          <a:p>
            <a:r>
              <a:rPr lang="en-US" sz="3200" dirty="0" smtClean="0"/>
              <a:t>PR2 (2010-) Willow Garage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24400" y="1066800"/>
            <a:ext cx="4191000" cy="5334000"/>
          </a:xfrm>
        </p:spPr>
        <p:txBody>
          <a:bodyPr/>
          <a:lstStyle/>
          <a:p>
            <a:r>
              <a:rPr lang="en-US" sz="2400" dirty="0" smtClean="0"/>
              <a:t>Operating environment</a:t>
            </a:r>
          </a:p>
          <a:p>
            <a:pPr lvl="1"/>
            <a:r>
              <a:rPr lang="en-US" sz="2000" dirty="0" smtClean="0"/>
              <a:t>indoors and outdoors</a:t>
            </a:r>
          </a:p>
          <a:p>
            <a:pPr lvl="1"/>
            <a:r>
              <a:rPr lang="en-US" sz="2000" dirty="0" smtClean="0">
                <a:solidFill>
                  <a:srgbClr val="008000"/>
                </a:solidFill>
              </a:rPr>
              <a:t>on-road only</a:t>
            </a:r>
          </a:p>
          <a:p>
            <a:r>
              <a:rPr lang="en-US" sz="2400" dirty="0" smtClean="0">
                <a:solidFill>
                  <a:srgbClr val="800000"/>
                </a:solidFill>
              </a:rPr>
              <a:t>Sensors</a:t>
            </a:r>
          </a:p>
          <a:p>
            <a:pPr lvl="1"/>
            <a:r>
              <a:rPr lang="en-US" sz="2000" dirty="0" smtClean="0"/>
              <a:t>wheel encoders</a:t>
            </a:r>
          </a:p>
          <a:p>
            <a:pPr lvl="1"/>
            <a:r>
              <a:rPr lang="en-US" sz="2000" dirty="0" smtClean="0">
                <a:solidFill>
                  <a:srgbClr val="008000"/>
                </a:solidFill>
              </a:rPr>
              <a:t>bumper</a:t>
            </a:r>
          </a:p>
          <a:p>
            <a:pPr lvl="1"/>
            <a:r>
              <a:rPr lang="en-US" sz="2000" dirty="0" smtClean="0"/>
              <a:t>IR sensors</a:t>
            </a:r>
          </a:p>
          <a:p>
            <a:pPr lvl="1"/>
            <a:r>
              <a:rPr lang="en-US" sz="2000" dirty="0" smtClean="0">
                <a:solidFill>
                  <a:srgbClr val="008000"/>
                </a:solidFill>
              </a:rPr>
              <a:t>laser range finder</a:t>
            </a:r>
          </a:p>
          <a:p>
            <a:pPr lvl="1"/>
            <a:r>
              <a:rPr lang="en-US" sz="2000" dirty="0" smtClean="0"/>
              <a:t>3D nodding laser range finder</a:t>
            </a:r>
          </a:p>
          <a:p>
            <a:pPr lvl="1"/>
            <a:r>
              <a:rPr lang="en-US" sz="2000" dirty="0" smtClean="0">
                <a:solidFill>
                  <a:srgbClr val="008000"/>
                </a:solidFill>
              </a:rPr>
              <a:t>Inertial measurement unit</a:t>
            </a:r>
          </a:p>
          <a:p>
            <a:pPr lvl="1"/>
            <a:r>
              <a:rPr lang="en-US" sz="2000" dirty="0" smtClean="0"/>
              <a:t>pan-tilt stereo camera</a:t>
            </a:r>
          </a:p>
          <a:p>
            <a:pPr lvl="1"/>
            <a:r>
              <a:rPr lang="en-US" sz="2000" dirty="0" smtClean="0">
                <a:solidFill>
                  <a:srgbClr val="008000"/>
                </a:solidFill>
              </a:rPr>
              <a:t>pressure sensor and accelerometer inside hand</a:t>
            </a:r>
          </a:p>
          <a:p>
            <a:pPr lvl="1"/>
            <a:r>
              <a:rPr lang="en-US" sz="2000" dirty="0" smtClean="0"/>
              <a:t>…</a:t>
            </a:r>
            <a:endParaRPr lang="en-US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WEP 280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Robot perception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Slide </a:t>
            </a:r>
            <a:fld id="{9FF87144-A1C4-A743-BC37-8C2BB1B2E564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143000"/>
            <a:ext cx="4293747" cy="5199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8650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382000" cy="1371600"/>
          </a:xfrm>
        </p:spPr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Measurement model 2</a:t>
            </a:r>
            <a:br>
              <a:rPr lang="en-US" dirty="0" smtClean="0">
                <a:solidFill>
                  <a:srgbClr val="FF0000"/>
                </a:solidFill>
              </a:rPr>
            </a:br>
            <a:r>
              <a:rPr lang="en-US" dirty="0" smtClean="0"/>
              <a:t>Likelihood fields for range finders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981200"/>
            <a:ext cx="8458200" cy="3124200"/>
          </a:xfrm>
        </p:spPr>
        <p:txBody>
          <a:bodyPr/>
          <a:lstStyle/>
          <a:p>
            <a:r>
              <a:rPr lang="en-US" sz="2800" dirty="0" smtClean="0"/>
              <a:t>This is an </a:t>
            </a:r>
            <a:r>
              <a:rPr lang="en-US" sz="2800" u="sng" dirty="0" smtClean="0"/>
              <a:t>alternative model</a:t>
            </a:r>
            <a:r>
              <a:rPr lang="en-US" sz="2800" dirty="0" smtClean="0"/>
              <a:t>, which overcomes the above limitations.</a:t>
            </a:r>
          </a:p>
          <a:p>
            <a:r>
              <a:rPr lang="en-US" sz="2800" dirty="0" smtClean="0">
                <a:solidFill>
                  <a:srgbClr val="800000"/>
                </a:solidFill>
              </a:rPr>
              <a:t>It is an </a:t>
            </a:r>
            <a:r>
              <a:rPr lang="en-US" sz="2800" u="sng" dirty="0" smtClean="0">
                <a:solidFill>
                  <a:srgbClr val="800000"/>
                </a:solidFill>
              </a:rPr>
              <a:t>ad-hoc</a:t>
            </a:r>
            <a:r>
              <a:rPr lang="en-US" sz="2800" dirty="0" smtClean="0">
                <a:solidFill>
                  <a:srgbClr val="800000"/>
                </a:solidFill>
              </a:rPr>
              <a:t> method but it works well in practice.</a:t>
            </a:r>
          </a:p>
          <a:p>
            <a:r>
              <a:rPr lang="en-US" sz="2800" dirty="0" smtClean="0"/>
              <a:t>The resulting </a:t>
            </a:r>
            <a:r>
              <a:rPr lang="en-US" sz="2800" u="sng" dirty="0" smtClean="0"/>
              <a:t>posterior is smoother</a:t>
            </a:r>
            <a:r>
              <a:rPr lang="en-US" sz="2800" dirty="0" smtClean="0"/>
              <a:t> and the computation is more efficient.</a:t>
            </a:r>
          </a:p>
          <a:p>
            <a:endParaRPr lang="en-US" sz="2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WEP 280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Robot perception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Slide </a:t>
            </a:r>
            <a:fld id="{9FF87144-A1C4-A743-BC37-8C2BB1B2E564}" type="slidenum">
              <a:rPr lang="en-US" smtClean="0"/>
              <a:pPr>
                <a:defRPr/>
              </a:pPr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0563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382000" cy="1143000"/>
          </a:xfrm>
        </p:spPr>
        <p:txBody>
          <a:bodyPr/>
          <a:lstStyle/>
          <a:p>
            <a:r>
              <a:rPr lang="en-US" u="sng" dirty="0" smtClean="0"/>
              <a:t>Likelihood fields</a:t>
            </a:r>
            <a:r>
              <a:rPr lang="en-US" dirty="0" smtClean="0"/>
              <a:t> for range finders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524000"/>
            <a:ext cx="8610600" cy="4637088"/>
          </a:xfrm>
        </p:spPr>
        <p:txBody>
          <a:bodyPr/>
          <a:lstStyle/>
          <a:p>
            <a:r>
              <a:rPr lang="en-US" sz="2800" dirty="0" smtClean="0"/>
              <a:t>The resulting </a:t>
            </a:r>
            <a:r>
              <a:rPr lang="en-US" sz="2800" u="sng" dirty="0" smtClean="0"/>
              <a:t>posterior is smoother</a:t>
            </a:r>
            <a:r>
              <a:rPr lang="en-US" sz="2800" dirty="0" smtClean="0"/>
              <a:t> and the computation is more efficient.</a:t>
            </a:r>
          </a:p>
          <a:p>
            <a:r>
              <a:rPr lang="en-US" sz="2800" dirty="0" smtClean="0">
                <a:solidFill>
                  <a:srgbClr val="800000"/>
                </a:solidFill>
              </a:rPr>
              <a:t>The key idea is to </a:t>
            </a:r>
            <a:r>
              <a:rPr lang="en-US" sz="2800" u="sng" dirty="0" smtClean="0">
                <a:solidFill>
                  <a:srgbClr val="800000"/>
                </a:solidFill>
              </a:rPr>
              <a:t>project the end points</a:t>
            </a:r>
            <a:r>
              <a:rPr lang="en-US" sz="2800" dirty="0" smtClean="0">
                <a:solidFill>
                  <a:srgbClr val="800000"/>
                </a:solidFill>
              </a:rPr>
              <a:t> of a sensor scan </a:t>
            </a:r>
            <a:r>
              <a:rPr lang="en-US" sz="2800" i="1" dirty="0" err="1" smtClean="0">
                <a:solidFill>
                  <a:srgbClr val="800000"/>
                </a:solidFill>
              </a:rPr>
              <a:t>z</a:t>
            </a:r>
            <a:r>
              <a:rPr lang="en-US" sz="2800" baseline="-25000" dirty="0" err="1" smtClean="0">
                <a:solidFill>
                  <a:srgbClr val="800000"/>
                </a:solidFill>
              </a:rPr>
              <a:t>t</a:t>
            </a:r>
            <a:r>
              <a:rPr lang="en-US" sz="2800" dirty="0" smtClean="0">
                <a:solidFill>
                  <a:srgbClr val="800000"/>
                </a:solidFill>
              </a:rPr>
              <a:t> into the global coordinate space of the map. For this we need:</a:t>
            </a:r>
          </a:p>
          <a:p>
            <a:pPr lvl="1"/>
            <a:r>
              <a:rPr lang="en-US" sz="2400" dirty="0" smtClean="0"/>
              <a:t>Transformation between the global and robot coordinate frame                </a:t>
            </a:r>
            <a:r>
              <a:rPr lang="en-US" sz="2400" i="1" dirty="0" err="1" smtClean="0"/>
              <a:t>x</a:t>
            </a:r>
            <a:r>
              <a:rPr lang="en-US" sz="2400" baseline="-25000" dirty="0" err="1" smtClean="0"/>
              <a:t>t</a:t>
            </a:r>
            <a:r>
              <a:rPr lang="en-US" sz="2400" dirty="0" smtClean="0"/>
              <a:t> = (</a:t>
            </a:r>
            <a:r>
              <a:rPr lang="en-US" sz="2400" i="1" dirty="0" smtClean="0"/>
              <a:t>x y </a:t>
            </a:r>
            <a:r>
              <a:rPr lang="en-US" sz="2400" i="1" dirty="0" err="1" smtClean="0"/>
              <a:t>θ</a:t>
            </a:r>
            <a:r>
              <a:rPr lang="en-US" sz="2400" dirty="0" smtClean="0"/>
              <a:t>)</a:t>
            </a:r>
            <a:r>
              <a:rPr lang="en-US" sz="2400" i="1" baseline="30000" dirty="0" smtClean="0"/>
              <a:t>T</a:t>
            </a:r>
          </a:p>
          <a:p>
            <a:pPr lvl="1"/>
            <a:r>
              <a:rPr lang="en-US" sz="2400" dirty="0" smtClean="0">
                <a:solidFill>
                  <a:srgbClr val="008000"/>
                </a:solidFill>
              </a:rPr>
              <a:t>Where on the robot, the sensor beam originates: (</a:t>
            </a:r>
            <a:r>
              <a:rPr lang="en-US" sz="2400" i="1" dirty="0" err="1" smtClean="0">
                <a:solidFill>
                  <a:srgbClr val="008000"/>
                </a:solidFill>
              </a:rPr>
              <a:t>x</a:t>
            </a:r>
            <a:r>
              <a:rPr lang="en-US" sz="2400" baseline="-25000" dirty="0" err="1" smtClean="0">
                <a:solidFill>
                  <a:srgbClr val="008000"/>
                </a:solidFill>
              </a:rPr>
              <a:t>k,sens</a:t>
            </a:r>
            <a:r>
              <a:rPr lang="en-US" sz="2400" baseline="-25000" dirty="0" smtClean="0">
                <a:solidFill>
                  <a:srgbClr val="008000"/>
                </a:solidFill>
              </a:rPr>
              <a:t>  </a:t>
            </a:r>
            <a:r>
              <a:rPr lang="en-US" sz="2400" i="1" dirty="0" err="1" smtClean="0">
                <a:solidFill>
                  <a:srgbClr val="008000"/>
                </a:solidFill>
              </a:rPr>
              <a:t>y</a:t>
            </a:r>
            <a:r>
              <a:rPr lang="en-US" sz="2400" baseline="-25000" dirty="0" err="1" smtClean="0">
                <a:solidFill>
                  <a:srgbClr val="008000"/>
                </a:solidFill>
              </a:rPr>
              <a:t>k,sens</a:t>
            </a:r>
            <a:r>
              <a:rPr lang="en-US" sz="2400" dirty="0" smtClean="0">
                <a:solidFill>
                  <a:srgbClr val="008000"/>
                </a:solidFill>
              </a:rPr>
              <a:t>)</a:t>
            </a:r>
            <a:r>
              <a:rPr lang="en-US" sz="2400" i="1" baseline="30000" dirty="0" smtClean="0">
                <a:solidFill>
                  <a:srgbClr val="008000"/>
                </a:solidFill>
              </a:rPr>
              <a:t>T</a:t>
            </a:r>
          </a:p>
          <a:p>
            <a:pPr lvl="1"/>
            <a:r>
              <a:rPr lang="en-US" sz="2400" dirty="0" smtClean="0"/>
              <a:t>The direction the sensor points: </a:t>
            </a:r>
            <a:r>
              <a:rPr lang="en-US" sz="2400" i="1" dirty="0" err="1" smtClean="0"/>
              <a:t>θ</a:t>
            </a:r>
            <a:r>
              <a:rPr lang="en-US" sz="2400" baseline="-25000" dirty="0" err="1" smtClean="0"/>
              <a:t>k,sens</a:t>
            </a:r>
            <a:endParaRPr lang="en-US" sz="2400" baseline="-25000" dirty="0" smtClean="0"/>
          </a:p>
          <a:p>
            <a:endParaRPr lang="en-US" sz="2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WEP 280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Robot perception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Slide </a:t>
            </a:r>
            <a:fld id="{9FF87144-A1C4-A743-BC37-8C2BB1B2E564}" type="slidenum">
              <a:rPr lang="en-US" smtClean="0"/>
              <a:pPr>
                <a:defRPr/>
              </a:pPr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25103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Likelihood fields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524000"/>
            <a:ext cx="8534400" cy="914400"/>
          </a:xfrm>
        </p:spPr>
        <p:txBody>
          <a:bodyPr/>
          <a:lstStyle/>
          <a:p>
            <a:r>
              <a:rPr lang="en-US" dirty="0" smtClean="0"/>
              <a:t>The </a:t>
            </a:r>
            <a:r>
              <a:rPr lang="en-US" u="sng" dirty="0" smtClean="0"/>
              <a:t>end point</a:t>
            </a:r>
            <a:r>
              <a:rPr lang="en-US" dirty="0" smtClean="0"/>
              <a:t> of the measurement is then </a:t>
            </a:r>
            <a:r>
              <a:rPr lang="en-US" u="sng" dirty="0" smtClean="0"/>
              <a:t>mapped</a:t>
            </a:r>
            <a:r>
              <a:rPr lang="en-US" dirty="0" smtClean="0"/>
              <a:t> into the global coordinates as: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WEP 280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Robot perception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Slide </a:t>
            </a:r>
            <a:fld id="{9FF87144-A1C4-A743-BC37-8C2BB1B2E564}" type="slidenum">
              <a:rPr lang="en-US" smtClean="0"/>
              <a:pPr>
                <a:defRPr/>
              </a:pPr>
              <a:t>102</a:t>
            </a:fld>
            <a:endParaRPr lang="en-US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20473014"/>
              </p:ext>
            </p:extLst>
          </p:nvPr>
        </p:nvGraphicFramePr>
        <p:xfrm>
          <a:off x="1600200" y="2514600"/>
          <a:ext cx="6427893" cy="10185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5011" name="Equation" r:id="rId3" imgW="3606800" imgH="571500" progId="Equation.3">
                  <p:embed/>
                </p:oleObj>
              </mc:Choice>
              <mc:Fallback>
                <p:oleObj name="Equation" r:id="rId3" imgW="3606800" imgH="571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00200" y="2514600"/>
                        <a:ext cx="6427893" cy="101850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Content Placeholder 2"/>
          <p:cNvSpPr txBox="1">
            <a:spLocks/>
          </p:cNvSpPr>
          <p:nvPr/>
        </p:nvSpPr>
        <p:spPr bwMode="auto">
          <a:xfrm>
            <a:off x="304800" y="3886200"/>
            <a:ext cx="8458200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003366"/>
                </a:solidFill>
                <a:latin typeface="Times New Roman"/>
                <a:ea typeface="+mn-ea"/>
                <a:cs typeface="Times New Roman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3366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003366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3366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3366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rgbClr val="800000"/>
                </a:solidFill>
              </a:rPr>
              <a:t>These coordinates are </a:t>
            </a:r>
            <a:r>
              <a:rPr lang="en-US" u="sng" dirty="0" smtClean="0">
                <a:solidFill>
                  <a:srgbClr val="800000"/>
                </a:solidFill>
              </a:rPr>
              <a:t>only</a:t>
            </a:r>
            <a:r>
              <a:rPr lang="en-US" dirty="0" smtClean="0">
                <a:solidFill>
                  <a:srgbClr val="800000"/>
                </a:solidFill>
              </a:rPr>
              <a:t> meaningful </a:t>
            </a:r>
            <a:r>
              <a:rPr lang="en-US" u="sng" dirty="0" smtClean="0">
                <a:solidFill>
                  <a:srgbClr val="800000"/>
                </a:solidFill>
              </a:rPr>
              <a:t>when</a:t>
            </a:r>
            <a:r>
              <a:rPr lang="en-US" dirty="0" smtClean="0">
                <a:solidFill>
                  <a:srgbClr val="800000"/>
                </a:solidFill>
              </a:rPr>
              <a:t> the sensor </a:t>
            </a:r>
            <a:r>
              <a:rPr lang="en-US" u="sng" dirty="0" smtClean="0">
                <a:solidFill>
                  <a:srgbClr val="800000"/>
                </a:solidFill>
              </a:rPr>
              <a:t>detects</a:t>
            </a:r>
            <a:r>
              <a:rPr lang="en-US" dirty="0" smtClean="0">
                <a:solidFill>
                  <a:srgbClr val="800000"/>
                </a:solidFill>
              </a:rPr>
              <a:t> an obstacle.</a:t>
            </a:r>
          </a:p>
          <a:p>
            <a:r>
              <a:rPr lang="en-US" dirty="0" smtClean="0"/>
              <a:t>If the range sensor takes on a maximum value </a:t>
            </a:r>
            <a:r>
              <a:rPr lang="en-US" i="1" dirty="0" err="1" smtClean="0"/>
              <a:t>z</a:t>
            </a:r>
            <a:r>
              <a:rPr lang="en-US" baseline="-25000" dirty="0" err="1" smtClean="0"/>
              <a:t>t</a:t>
            </a:r>
            <a:r>
              <a:rPr lang="en-US" dirty="0" smtClean="0"/>
              <a:t> = </a:t>
            </a:r>
            <a:r>
              <a:rPr lang="en-US" i="1" dirty="0" err="1" smtClean="0"/>
              <a:t>z</a:t>
            </a:r>
            <a:r>
              <a:rPr lang="en-US" i="1" baseline="-25000" dirty="0" err="1" smtClean="0"/>
              <a:t>max</a:t>
            </a:r>
            <a:r>
              <a:rPr lang="en-US" dirty="0" smtClean="0"/>
              <a:t>, these coordinates have </a:t>
            </a:r>
            <a:r>
              <a:rPr lang="en-US" u="sng" dirty="0" smtClean="0"/>
              <a:t>no meaning</a:t>
            </a:r>
            <a:r>
              <a:rPr lang="en-US" dirty="0" smtClean="0"/>
              <a:t> in the physical world, so it it simply </a:t>
            </a:r>
            <a:r>
              <a:rPr lang="en-US" u="sng" dirty="0" smtClean="0"/>
              <a:t>discarded</a:t>
            </a:r>
            <a:endParaRPr lang="en-US" u="sng" dirty="0"/>
          </a:p>
        </p:txBody>
      </p:sp>
      <p:sp>
        <p:nvSpPr>
          <p:cNvPr id="7" name="TextBox 6"/>
          <p:cNvSpPr txBox="1"/>
          <p:nvPr/>
        </p:nvSpPr>
        <p:spPr>
          <a:xfrm>
            <a:off x="6477000" y="4648200"/>
            <a:ext cx="365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rgbClr val="003366"/>
                </a:solidFill>
                <a:latin typeface="Times New Roman"/>
                <a:cs typeface="Times New Roman"/>
              </a:rPr>
              <a:t>k</a:t>
            </a:r>
            <a:endParaRPr lang="en-US" i="1" dirty="0">
              <a:solidFill>
                <a:srgbClr val="003366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1626722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Three types of noise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524000"/>
            <a:ext cx="8458200" cy="3810000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Measurement noise: noise is modeled as a Gaussian. This involves finding the </a:t>
            </a:r>
            <a:r>
              <a:rPr lang="en-US" u="sng" dirty="0" smtClean="0"/>
              <a:t>nearest obstacle in the map</a:t>
            </a:r>
            <a:r>
              <a:rPr lang="en-US" dirty="0" smtClean="0"/>
              <a:t>:</a:t>
            </a:r>
          </a:p>
          <a:p>
            <a:pPr marL="0" indent="0">
              <a:buNone/>
            </a:pPr>
            <a:endParaRPr lang="en-US" dirty="0" smtClean="0"/>
          </a:p>
          <a:p>
            <a:pPr marL="400050" lvl="1" indent="0">
              <a:buNone/>
            </a:pPr>
            <a:endParaRPr lang="en-US" dirty="0" smtClean="0"/>
          </a:p>
          <a:p>
            <a:pPr marL="457200" indent="-457200">
              <a:buFont typeface="+mj-lt"/>
              <a:buAutoNum type="arabicPeriod"/>
            </a:pPr>
            <a:r>
              <a:rPr lang="en-US" dirty="0" smtClean="0">
                <a:solidFill>
                  <a:srgbClr val="800000"/>
                </a:solidFill>
              </a:rPr>
              <a:t>Failures: </a:t>
            </a:r>
            <a:r>
              <a:rPr lang="en-US" dirty="0">
                <a:solidFill>
                  <a:srgbClr val="800000"/>
                </a:solidFill>
              </a:rPr>
              <a:t>a</a:t>
            </a:r>
            <a:r>
              <a:rPr lang="en-US" dirty="0" smtClean="0">
                <a:solidFill>
                  <a:srgbClr val="800000"/>
                </a:solidFill>
              </a:rPr>
              <a:t>s before, we assume the </a:t>
            </a:r>
            <a:r>
              <a:rPr lang="en-US" u="sng" dirty="0" smtClean="0">
                <a:solidFill>
                  <a:srgbClr val="800000"/>
                </a:solidFill>
              </a:rPr>
              <a:t>max-range</a:t>
            </a:r>
            <a:r>
              <a:rPr lang="en-US" dirty="0" smtClean="0">
                <a:solidFill>
                  <a:srgbClr val="800000"/>
                </a:solidFill>
              </a:rPr>
              <a:t> readings have a distinct </a:t>
            </a:r>
            <a:r>
              <a:rPr lang="en-US" u="sng" dirty="0" smtClean="0">
                <a:solidFill>
                  <a:srgbClr val="800000"/>
                </a:solidFill>
              </a:rPr>
              <a:t>large likelihood</a:t>
            </a:r>
            <a:r>
              <a:rPr lang="en-US" dirty="0" smtClean="0">
                <a:solidFill>
                  <a:srgbClr val="800000"/>
                </a:solidFill>
              </a:rPr>
              <a:t> </a:t>
            </a:r>
            <a:r>
              <a:rPr lang="en-US" i="1" dirty="0" err="1" smtClean="0">
                <a:solidFill>
                  <a:srgbClr val="800000"/>
                </a:solidFill>
              </a:rPr>
              <a:t>p</a:t>
            </a:r>
            <a:r>
              <a:rPr lang="en-US" baseline="-25000" dirty="0" err="1" smtClean="0">
                <a:solidFill>
                  <a:srgbClr val="800000"/>
                </a:solidFill>
              </a:rPr>
              <a:t>max</a:t>
            </a:r>
            <a:r>
              <a:rPr lang="en-US" dirty="0" smtClean="0">
                <a:solidFill>
                  <a:srgbClr val="800000"/>
                </a:solidFill>
              </a:rPr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Unexplained </a:t>
            </a:r>
            <a:r>
              <a:rPr lang="en-US" u="sng" dirty="0" smtClean="0"/>
              <a:t>random measurements</a:t>
            </a:r>
            <a:r>
              <a:rPr lang="en-US" dirty="0" smtClean="0"/>
              <a:t>: a uniform distribution </a:t>
            </a:r>
            <a:r>
              <a:rPr lang="en-US" i="1" dirty="0" err="1" smtClean="0"/>
              <a:t>p</a:t>
            </a:r>
            <a:r>
              <a:rPr lang="en-US" baseline="-25000" dirty="0" err="1" smtClean="0"/>
              <a:t>rand</a:t>
            </a:r>
            <a:r>
              <a:rPr lang="en-US" dirty="0" smtClean="0"/>
              <a:t> is used here.</a:t>
            </a:r>
          </a:p>
          <a:p>
            <a:r>
              <a:rPr lang="en-US" dirty="0" smtClean="0"/>
              <a:t>Now we can write: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WEP 280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Robot perception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Slide </a:t>
            </a:r>
            <a:fld id="{9FF87144-A1C4-A743-BC37-8C2BB1B2E564}" type="slidenum">
              <a:rPr lang="en-US" smtClean="0"/>
              <a:pPr>
                <a:defRPr/>
              </a:pPr>
              <a:t>103</a:t>
            </a:fld>
            <a:endParaRPr lang="en-US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95036541"/>
              </p:ext>
            </p:extLst>
          </p:nvPr>
        </p:nvGraphicFramePr>
        <p:xfrm>
          <a:off x="2514600" y="2514600"/>
          <a:ext cx="3200400" cy="5246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6119" name="Equation" r:id="rId3" imgW="1549400" imgH="254000" progId="Equation.3">
                  <p:embed/>
                </p:oleObj>
              </mc:Choice>
              <mc:Fallback>
                <p:oleObj name="Equation" r:id="rId3" imgW="1549400" imgH="2540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514600" y="2514600"/>
                        <a:ext cx="3200400" cy="5246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01982122"/>
              </p:ext>
            </p:extLst>
          </p:nvPr>
        </p:nvGraphicFramePr>
        <p:xfrm>
          <a:off x="2286000" y="5486400"/>
          <a:ext cx="5221705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6120" name="Equation" r:id="rId5" imgW="2755900" imgH="241300" progId="Equation.3">
                  <p:embed/>
                </p:oleObj>
              </mc:Choice>
              <mc:Fallback>
                <p:oleObj name="Equation" r:id="rId5" imgW="27559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286000" y="5486400"/>
                        <a:ext cx="5221705" cy="457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4565447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382000" cy="1143000"/>
          </a:xfrm>
        </p:spPr>
        <p:txBody>
          <a:bodyPr/>
          <a:lstStyle/>
          <a:p>
            <a:r>
              <a:rPr lang="en-US" dirty="0" smtClean="0"/>
              <a:t>Likelihood fields for range finders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WEP 280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Robot perception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Slide </a:t>
            </a:r>
            <a:fld id="{9FF87144-A1C4-A743-BC37-8C2BB1B2E564}" type="slidenum">
              <a:rPr lang="en-US" smtClean="0"/>
              <a:pPr>
                <a:defRPr/>
              </a:pPr>
              <a:t>104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76400"/>
            <a:ext cx="7620000" cy="3904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39259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305800" cy="1295400"/>
          </a:xfrm>
        </p:spPr>
        <p:txBody>
          <a:bodyPr/>
          <a:lstStyle/>
          <a:p>
            <a:r>
              <a:rPr lang="en-US" sz="3200" dirty="0"/>
              <a:t>Likelihood </a:t>
            </a:r>
            <a:r>
              <a:rPr lang="en-US" sz="3200" dirty="0" smtClean="0"/>
              <a:t>fields. Probability as a function of measurement</a:t>
            </a:r>
            <a:endParaRPr lang="en-US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WEP 280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Robot perception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Slide </a:t>
            </a:r>
            <a:fld id="{9FF87144-A1C4-A743-BC37-8C2BB1B2E564}" type="slidenum">
              <a:rPr lang="en-US" smtClean="0"/>
              <a:pPr>
                <a:defRPr/>
              </a:pPr>
              <a:t>105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2057400"/>
            <a:ext cx="8303136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62807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382000" cy="1143000"/>
          </a:xfrm>
        </p:spPr>
        <p:txBody>
          <a:bodyPr/>
          <a:lstStyle/>
          <a:p>
            <a:r>
              <a:rPr lang="en-US" dirty="0" smtClean="0"/>
              <a:t>Likelihood fields for range finders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WEP 280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Robot perception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Slide </a:t>
            </a:r>
            <a:fld id="{9FF87144-A1C4-A743-BC37-8C2BB1B2E564}" type="slidenum">
              <a:rPr lang="en-US" smtClean="0"/>
              <a:pPr>
                <a:defRPr/>
              </a:pPr>
              <a:t>106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727199"/>
            <a:ext cx="8001000" cy="432312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994400" y="4953000"/>
            <a:ext cx="228600" cy="76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84643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Extensions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WEP 280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Robot perception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Slide </a:t>
            </a:r>
            <a:fld id="{9FF87144-A1C4-A743-BC37-8C2BB1B2E564}" type="slidenum">
              <a:rPr lang="en-US" smtClean="0"/>
              <a:pPr>
                <a:defRPr/>
              </a:pPr>
              <a:t>107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905000"/>
            <a:ext cx="8033327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005287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Extensions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A </a:t>
            </a:r>
            <a:r>
              <a:rPr lang="en-US" sz="2800" u="sng" dirty="0" smtClean="0"/>
              <a:t>key advantage</a:t>
            </a:r>
            <a:r>
              <a:rPr lang="en-US" sz="2800" dirty="0" smtClean="0"/>
              <a:t> of the likelihood field model over the beam-based model is </a:t>
            </a:r>
            <a:r>
              <a:rPr lang="en-US" sz="2800" u="sng" dirty="0" smtClean="0"/>
              <a:t>smoothness</a:t>
            </a:r>
            <a:r>
              <a:rPr lang="en-US" sz="2800" dirty="0" smtClean="0"/>
              <a:t>.</a:t>
            </a:r>
          </a:p>
          <a:p>
            <a:r>
              <a:rPr lang="en-US" sz="2800" dirty="0" smtClean="0">
                <a:solidFill>
                  <a:srgbClr val="800000"/>
                </a:solidFill>
              </a:rPr>
              <a:t>Due to the </a:t>
            </a:r>
            <a:r>
              <a:rPr lang="en-US" sz="2800" u="sng" dirty="0" smtClean="0">
                <a:solidFill>
                  <a:srgbClr val="800000"/>
                </a:solidFill>
              </a:rPr>
              <a:t>smoothness of the Euclidean distance</a:t>
            </a:r>
            <a:r>
              <a:rPr lang="en-US" sz="2800" dirty="0" smtClean="0">
                <a:solidFill>
                  <a:srgbClr val="800000"/>
                </a:solidFill>
              </a:rPr>
              <a:t>, small changes in the robot pose </a:t>
            </a:r>
            <a:r>
              <a:rPr lang="en-US" sz="2800" i="1" dirty="0" err="1" smtClean="0">
                <a:solidFill>
                  <a:srgbClr val="800000"/>
                </a:solidFill>
              </a:rPr>
              <a:t>x</a:t>
            </a:r>
            <a:r>
              <a:rPr lang="en-US" sz="2800" i="1" baseline="-25000" dirty="0" err="1" smtClean="0">
                <a:solidFill>
                  <a:srgbClr val="800000"/>
                </a:solidFill>
              </a:rPr>
              <a:t>t</a:t>
            </a:r>
            <a:r>
              <a:rPr lang="en-US" sz="2800" dirty="0" smtClean="0">
                <a:solidFill>
                  <a:srgbClr val="800000"/>
                </a:solidFill>
              </a:rPr>
              <a:t> only have small effects on the resulting distribution </a:t>
            </a:r>
            <a:r>
              <a:rPr lang="en-US" sz="2800" i="1" dirty="0" smtClean="0">
                <a:solidFill>
                  <a:srgbClr val="800000"/>
                </a:solidFill>
              </a:rPr>
              <a:t>p</a:t>
            </a:r>
            <a:r>
              <a:rPr lang="en-US" sz="2800" dirty="0" smtClean="0">
                <a:solidFill>
                  <a:srgbClr val="800000"/>
                </a:solidFill>
              </a:rPr>
              <a:t>(</a:t>
            </a:r>
            <a:r>
              <a:rPr lang="en-US" sz="2800" i="1" dirty="0" err="1" smtClean="0">
                <a:solidFill>
                  <a:srgbClr val="800000"/>
                </a:solidFill>
              </a:rPr>
              <a:t>z</a:t>
            </a:r>
            <a:r>
              <a:rPr lang="en-US" sz="2800" i="1" baseline="-25000" dirty="0" err="1" smtClean="0">
                <a:solidFill>
                  <a:srgbClr val="800000"/>
                </a:solidFill>
              </a:rPr>
              <a:t>t</a:t>
            </a:r>
            <a:r>
              <a:rPr lang="en-US" sz="2800" dirty="0" err="1" smtClean="0">
                <a:solidFill>
                  <a:srgbClr val="800000"/>
                </a:solidFill>
              </a:rPr>
              <a:t>|</a:t>
            </a:r>
            <a:r>
              <a:rPr lang="en-US" sz="2800" i="1" dirty="0" err="1" smtClean="0">
                <a:solidFill>
                  <a:srgbClr val="800000"/>
                </a:solidFill>
              </a:rPr>
              <a:t>x</a:t>
            </a:r>
            <a:r>
              <a:rPr lang="en-US" sz="2800" i="1" baseline="-25000" dirty="0" err="1" smtClean="0">
                <a:solidFill>
                  <a:srgbClr val="800000"/>
                </a:solidFill>
              </a:rPr>
              <a:t>t</a:t>
            </a:r>
            <a:r>
              <a:rPr lang="en-US" sz="2800" i="1" dirty="0" err="1" smtClean="0">
                <a:solidFill>
                  <a:srgbClr val="800000"/>
                </a:solidFill>
              </a:rPr>
              <a:t>,m</a:t>
            </a:r>
            <a:r>
              <a:rPr lang="en-US" sz="2800" dirty="0" smtClean="0">
                <a:solidFill>
                  <a:srgbClr val="800000"/>
                </a:solidFill>
              </a:rPr>
              <a:t>)</a:t>
            </a:r>
          </a:p>
          <a:p>
            <a:r>
              <a:rPr lang="en-US" sz="2800" dirty="0" smtClean="0"/>
              <a:t>However the current model has three disadvantages:</a:t>
            </a:r>
            <a:endParaRPr lang="en-US" sz="2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WEP 280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Robot perception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Slide </a:t>
            </a:r>
            <a:fld id="{9FF87144-A1C4-A743-BC37-8C2BB1B2E564}" type="slidenum">
              <a:rPr lang="en-US" smtClean="0"/>
              <a:pPr>
                <a:defRPr/>
              </a:pPr>
              <a:t>108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514600" y="3048000"/>
            <a:ext cx="304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solidFill>
                  <a:srgbClr val="800000"/>
                </a:solidFill>
                <a:latin typeface="Times New Roman"/>
                <a:cs typeface="Times New Roman"/>
              </a:rPr>
              <a:t>k</a:t>
            </a:r>
            <a:endParaRPr lang="en-US" sz="1600" i="1" dirty="0">
              <a:solidFill>
                <a:srgbClr val="800000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0418720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Disadvantages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It does </a:t>
            </a:r>
            <a:r>
              <a:rPr lang="en-US" u="sng" dirty="0" smtClean="0"/>
              <a:t>not explicitly model</a:t>
            </a:r>
            <a:r>
              <a:rPr lang="en-US" dirty="0" smtClean="0"/>
              <a:t> people and other dynamics that might cause </a:t>
            </a:r>
            <a:r>
              <a:rPr lang="en-US" u="sng" dirty="0" smtClean="0"/>
              <a:t>short readings</a:t>
            </a:r>
            <a:r>
              <a:rPr lang="en-US" dirty="0" smtClean="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>
                <a:solidFill>
                  <a:srgbClr val="800000"/>
                </a:solidFill>
              </a:rPr>
              <a:t>It treats sensors as if they can </a:t>
            </a:r>
            <a:r>
              <a:rPr lang="en-US" u="sng" dirty="0" smtClean="0">
                <a:solidFill>
                  <a:srgbClr val="800000"/>
                </a:solidFill>
              </a:rPr>
              <a:t>see through walls</a:t>
            </a:r>
            <a:r>
              <a:rPr lang="en-US" dirty="0" smtClean="0">
                <a:solidFill>
                  <a:srgbClr val="800000"/>
                </a:solidFill>
              </a:rPr>
              <a:t> (ray casting replaced by a nearest neighbor function). It can not detect if a </a:t>
            </a:r>
            <a:r>
              <a:rPr lang="en-US" u="sng" dirty="0" smtClean="0">
                <a:solidFill>
                  <a:srgbClr val="800000"/>
                </a:solidFill>
              </a:rPr>
              <a:t>path is intercepted</a:t>
            </a:r>
            <a:r>
              <a:rPr lang="en-US" dirty="0" smtClean="0">
                <a:solidFill>
                  <a:srgbClr val="800000"/>
                </a:solidFill>
              </a:rPr>
              <a:t> by an obstacle.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The approach does </a:t>
            </a:r>
            <a:r>
              <a:rPr lang="en-US" u="sng" dirty="0" smtClean="0"/>
              <a:t>not take map uncertainty into account</a:t>
            </a:r>
            <a:r>
              <a:rPr lang="en-US" dirty="0" smtClean="0"/>
              <a:t>. It cannot handle unexplored areas, where the map is uncertain. We can address this issue by </a:t>
            </a:r>
            <a:r>
              <a:rPr lang="en-US" u="sng" dirty="0" smtClean="0"/>
              <a:t>sorting </a:t>
            </a:r>
            <a:r>
              <a:rPr lang="en-US" u="sng" dirty="0"/>
              <a:t>map occupancy</a:t>
            </a:r>
            <a:r>
              <a:rPr lang="en-US" dirty="0"/>
              <a:t> into three categories (</a:t>
            </a:r>
            <a:r>
              <a:rPr lang="en-US" i="1" dirty="0"/>
              <a:t>occupied, free</a:t>
            </a:r>
            <a:r>
              <a:rPr lang="en-US" dirty="0"/>
              <a:t>, and </a:t>
            </a:r>
            <a:r>
              <a:rPr lang="en-US" i="1" dirty="0"/>
              <a:t>unknown</a:t>
            </a:r>
            <a:r>
              <a:rPr lang="en-US" dirty="0"/>
              <a:t>), instead of just the first two</a:t>
            </a:r>
            <a:r>
              <a:rPr lang="en-US" dirty="0" smtClean="0"/>
              <a:t> 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WEP 280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Robot perception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Slide </a:t>
            </a:r>
            <a:fld id="{9FF87144-A1C4-A743-BC37-8C2BB1B2E564}" type="slidenum">
              <a:rPr lang="en-US" smtClean="0"/>
              <a:pPr>
                <a:defRPr/>
              </a:pPr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8880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Sensor classification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Proprioceptive vs. exteroceptive</a:t>
            </a:r>
          </a:p>
          <a:p>
            <a:pPr lvl="1"/>
            <a:r>
              <a:rPr lang="en-US" sz="2400" i="1" dirty="0" smtClean="0"/>
              <a:t>proprioceptive</a:t>
            </a:r>
            <a:r>
              <a:rPr lang="en-US" sz="2400" dirty="0" smtClean="0"/>
              <a:t> measure values internally to the system. examples include </a:t>
            </a:r>
            <a:r>
              <a:rPr lang="en-US" sz="2400" u="sng" dirty="0" smtClean="0"/>
              <a:t>motor speed</a:t>
            </a:r>
            <a:r>
              <a:rPr lang="en-US" sz="2400" dirty="0" smtClean="0"/>
              <a:t>, </a:t>
            </a:r>
            <a:r>
              <a:rPr lang="en-US" sz="2400" u="sng" dirty="0" smtClean="0"/>
              <a:t>wheel load</a:t>
            </a:r>
            <a:r>
              <a:rPr lang="en-US" sz="2400" dirty="0" smtClean="0"/>
              <a:t>, </a:t>
            </a:r>
            <a:r>
              <a:rPr lang="en-US" sz="2400" u="sng" dirty="0" smtClean="0"/>
              <a:t>battery status</a:t>
            </a:r>
            <a:r>
              <a:rPr lang="en-US" sz="2400" dirty="0" smtClean="0"/>
              <a:t>,..</a:t>
            </a:r>
          </a:p>
          <a:p>
            <a:pPr lvl="1"/>
            <a:r>
              <a:rPr lang="en-US" sz="2400" i="1" dirty="0" smtClean="0">
                <a:solidFill>
                  <a:srgbClr val="008000"/>
                </a:solidFill>
              </a:rPr>
              <a:t>exteroceptive</a:t>
            </a:r>
            <a:r>
              <a:rPr lang="en-US" sz="2400" dirty="0" smtClean="0">
                <a:solidFill>
                  <a:srgbClr val="008000"/>
                </a:solidFill>
              </a:rPr>
              <a:t> measure values externally to the system. Examples include sonars, laser range finders,.. </a:t>
            </a:r>
          </a:p>
          <a:p>
            <a:r>
              <a:rPr lang="en-US" dirty="0" smtClean="0">
                <a:solidFill>
                  <a:srgbClr val="800000"/>
                </a:solidFill>
              </a:rPr>
              <a:t>Passive vs. active</a:t>
            </a:r>
          </a:p>
          <a:p>
            <a:pPr lvl="1"/>
            <a:r>
              <a:rPr lang="en-US" sz="2400" b="1" i="1" dirty="0" smtClean="0"/>
              <a:t>passive</a:t>
            </a:r>
            <a:r>
              <a:rPr lang="en-US" sz="2400" dirty="0" smtClean="0"/>
              <a:t> measure energy coming from the environment (cameras, thermocouple,..)</a:t>
            </a:r>
          </a:p>
          <a:p>
            <a:pPr lvl="1"/>
            <a:r>
              <a:rPr lang="en-US" sz="2400" b="1" i="1" dirty="0" smtClean="0">
                <a:solidFill>
                  <a:srgbClr val="008000"/>
                </a:solidFill>
              </a:rPr>
              <a:t>active</a:t>
            </a:r>
            <a:r>
              <a:rPr lang="en-US" sz="2400" dirty="0" smtClean="0">
                <a:solidFill>
                  <a:srgbClr val="008000"/>
                </a:solidFill>
              </a:rPr>
              <a:t> sensors emit their own energy and measure the reaction. Usually </a:t>
            </a:r>
            <a:r>
              <a:rPr lang="en-US" sz="2400" u="sng" dirty="0" smtClean="0">
                <a:solidFill>
                  <a:srgbClr val="008000"/>
                </a:solidFill>
              </a:rPr>
              <a:t>better performance</a:t>
            </a:r>
            <a:r>
              <a:rPr lang="en-US" sz="2400" dirty="0" smtClean="0">
                <a:solidFill>
                  <a:srgbClr val="008000"/>
                </a:solidFill>
              </a:rPr>
              <a:t> but can react with the environment (laser range finders, sonars,..)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WEP 280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Robot perception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Slide </a:t>
            </a:r>
            <a:fld id="{9FF87144-A1C4-A743-BC37-8C2BB1B2E564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3070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381000"/>
            <a:ext cx="8458200" cy="11430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Measurement model 3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/>
              <a:t>Correlation</a:t>
            </a:r>
            <a:r>
              <a:rPr lang="en-US" dirty="0" smtClean="0"/>
              <a:t>-based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WEP 280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Robot perception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Slide </a:t>
            </a:r>
            <a:fld id="{9FF87144-A1C4-A743-BC37-8C2BB1B2E564}" type="slidenum">
              <a:rPr lang="en-US" smtClean="0"/>
              <a:pPr>
                <a:defRPr/>
              </a:pPr>
              <a:t>110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0" y="2819400"/>
            <a:ext cx="4475747" cy="3401568"/>
          </a:xfrm>
          <a:prstGeom prst="rect">
            <a:avLst/>
          </a:prstGeom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228600" y="1828800"/>
            <a:ext cx="8763000" cy="1447800"/>
          </a:xfrm>
        </p:spPr>
        <p:txBody>
          <a:bodyPr/>
          <a:lstStyle/>
          <a:p>
            <a:r>
              <a:rPr lang="en-US" sz="2800" dirty="0" smtClean="0"/>
              <a:t>There exists a number of range sensor models in the literature that measure </a:t>
            </a:r>
            <a:r>
              <a:rPr lang="en-US" sz="2800" u="sng" dirty="0" smtClean="0"/>
              <a:t>correlations</a:t>
            </a:r>
            <a:r>
              <a:rPr lang="en-US" sz="2800" dirty="0" smtClean="0"/>
              <a:t> between a </a:t>
            </a:r>
            <a:r>
              <a:rPr lang="en-US" sz="2800" u="sng" dirty="0" smtClean="0"/>
              <a:t>measurement</a:t>
            </a:r>
            <a:r>
              <a:rPr lang="en-US" sz="2800" dirty="0" smtClean="0"/>
              <a:t> </a:t>
            </a:r>
            <a:r>
              <a:rPr lang="en-US" sz="2800" dirty="0"/>
              <a:t>&amp;</a:t>
            </a:r>
            <a:r>
              <a:rPr lang="en-US" sz="2800" dirty="0" smtClean="0"/>
              <a:t> </a:t>
            </a:r>
            <a:r>
              <a:rPr lang="en-US" sz="2800" u="sng" dirty="0" smtClean="0"/>
              <a:t>map</a:t>
            </a:r>
            <a:r>
              <a:rPr lang="en-US" sz="280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18974550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33400"/>
            <a:ext cx="8382000" cy="1219200"/>
          </a:xfrm>
        </p:spPr>
        <p:txBody>
          <a:bodyPr/>
          <a:lstStyle/>
          <a:p>
            <a:r>
              <a:rPr lang="en-US" sz="3400" dirty="0" smtClean="0"/>
              <a:t>Correlation-based measurement models</a:t>
            </a:r>
            <a:endParaRPr lang="en-US" sz="3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981200"/>
            <a:ext cx="8382000" cy="4038600"/>
          </a:xfrm>
        </p:spPr>
        <p:txBody>
          <a:bodyPr/>
          <a:lstStyle/>
          <a:p>
            <a:r>
              <a:rPr lang="en-US" sz="2800" dirty="0" smtClean="0">
                <a:solidFill>
                  <a:srgbClr val="800000"/>
                </a:solidFill>
              </a:rPr>
              <a:t>A common technique is known as </a:t>
            </a:r>
            <a:r>
              <a:rPr lang="en-US" sz="2800" u="sng" dirty="0" smtClean="0">
                <a:solidFill>
                  <a:srgbClr val="800000"/>
                </a:solidFill>
              </a:rPr>
              <a:t>map matching</a:t>
            </a:r>
            <a:r>
              <a:rPr lang="en-US" sz="2800" dirty="0" smtClean="0">
                <a:solidFill>
                  <a:srgbClr val="800000"/>
                </a:solidFill>
              </a:rPr>
              <a:t>.</a:t>
            </a:r>
          </a:p>
          <a:p>
            <a:r>
              <a:rPr lang="en-US" sz="2800" dirty="0" smtClean="0"/>
              <a:t>Typically, map matching consists of </a:t>
            </a:r>
            <a:r>
              <a:rPr lang="en-US" sz="2800" u="sng" dirty="0" smtClean="0"/>
              <a:t>compiling</a:t>
            </a:r>
            <a:r>
              <a:rPr lang="en-US" sz="2800" dirty="0" smtClean="0"/>
              <a:t> small numbers of </a:t>
            </a:r>
            <a:r>
              <a:rPr lang="en-US" sz="2800" u="sng" dirty="0" smtClean="0"/>
              <a:t>consecutive scans</a:t>
            </a:r>
            <a:r>
              <a:rPr lang="en-US" sz="2800" dirty="0" smtClean="0"/>
              <a:t> into local maps (</a:t>
            </a:r>
            <a:r>
              <a:rPr lang="en-US" sz="2800" i="1" dirty="0" err="1" smtClean="0"/>
              <a:t>m</a:t>
            </a:r>
            <a:r>
              <a:rPr lang="en-US" sz="2800" i="1" baseline="-25000" dirty="0" err="1" smtClean="0"/>
              <a:t>local</a:t>
            </a:r>
            <a:r>
              <a:rPr lang="en-US" sz="2800" dirty="0" smtClean="0"/>
              <a:t>)</a:t>
            </a:r>
          </a:p>
          <a:p>
            <a:r>
              <a:rPr lang="en-US" sz="2800" dirty="0" smtClean="0">
                <a:solidFill>
                  <a:srgbClr val="800000"/>
                </a:solidFill>
              </a:rPr>
              <a:t>The sensor measurement model compares the </a:t>
            </a:r>
            <a:r>
              <a:rPr lang="en-US" sz="2800" u="sng" dirty="0" smtClean="0">
                <a:solidFill>
                  <a:srgbClr val="800000"/>
                </a:solidFill>
              </a:rPr>
              <a:t>local map</a:t>
            </a:r>
            <a:r>
              <a:rPr lang="en-US" sz="2800" dirty="0" smtClean="0">
                <a:solidFill>
                  <a:srgbClr val="800000"/>
                </a:solidFill>
              </a:rPr>
              <a:t> to the </a:t>
            </a:r>
            <a:r>
              <a:rPr lang="en-US" sz="2800" u="sng" dirty="0" smtClean="0">
                <a:solidFill>
                  <a:srgbClr val="800000"/>
                </a:solidFill>
              </a:rPr>
              <a:t>global map</a:t>
            </a:r>
            <a:r>
              <a:rPr lang="en-US" sz="2800" dirty="0" smtClean="0">
                <a:solidFill>
                  <a:srgbClr val="800000"/>
                </a:solidFill>
              </a:rPr>
              <a:t> </a:t>
            </a:r>
            <a:r>
              <a:rPr lang="en-US" sz="2800" i="1" dirty="0" smtClean="0">
                <a:solidFill>
                  <a:srgbClr val="800000"/>
                </a:solidFill>
              </a:rPr>
              <a:t>m</a:t>
            </a:r>
            <a:r>
              <a:rPr lang="en-US" sz="2800" dirty="0">
                <a:solidFill>
                  <a:srgbClr val="800000"/>
                </a:solidFill>
              </a:rPr>
              <a:t> </a:t>
            </a:r>
            <a:r>
              <a:rPr lang="en-US" sz="2800" dirty="0" smtClean="0">
                <a:solidFill>
                  <a:srgbClr val="800000"/>
                </a:solidFill>
              </a:rPr>
              <a:t>(these are occupancy maps).</a:t>
            </a:r>
            <a:endParaRPr lang="en-US" sz="2800" dirty="0">
              <a:solidFill>
                <a:srgbClr val="800000"/>
              </a:solidFill>
            </a:endParaRPr>
          </a:p>
          <a:p>
            <a:r>
              <a:rPr lang="en-US" sz="2800" dirty="0" smtClean="0"/>
              <a:t>The more similar </a:t>
            </a:r>
            <a:r>
              <a:rPr lang="en-US" sz="2800" i="1" dirty="0" smtClean="0"/>
              <a:t>m</a:t>
            </a:r>
            <a:r>
              <a:rPr lang="en-US" sz="2800" dirty="0" smtClean="0"/>
              <a:t> and </a:t>
            </a:r>
            <a:r>
              <a:rPr lang="en-US" sz="2800" i="1" dirty="0" err="1" smtClean="0"/>
              <a:t>m</a:t>
            </a:r>
            <a:r>
              <a:rPr lang="en-US" sz="2800" i="1" baseline="-25000" dirty="0" err="1" smtClean="0"/>
              <a:t>local</a:t>
            </a:r>
            <a:r>
              <a:rPr lang="en-US" sz="2800" dirty="0" smtClean="0"/>
              <a:t> the larger </a:t>
            </a:r>
            <a:r>
              <a:rPr lang="en-US" sz="2800" i="1" dirty="0" smtClean="0"/>
              <a:t>p</a:t>
            </a:r>
            <a:r>
              <a:rPr lang="en-US" sz="2800" dirty="0" smtClean="0"/>
              <a:t>(</a:t>
            </a:r>
            <a:r>
              <a:rPr lang="en-US" sz="2800" i="1" dirty="0" err="1" smtClean="0"/>
              <a:t>m</a:t>
            </a:r>
            <a:r>
              <a:rPr lang="en-US" sz="2800" i="1" baseline="-25000" dirty="0" err="1" smtClean="0"/>
              <a:t>local</a:t>
            </a:r>
            <a:r>
              <a:rPr lang="en-US" sz="2800" dirty="0" err="1" smtClean="0"/>
              <a:t>|</a:t>
            </a:r>
            <a:r>
              <a:rPr lang="en-US" sz="2800" i="1" dirty="0" err="1" smtClean="0"/>
              <a:t>x</a:t>
            </a:r>
            <a:r>
              <a:rPr lang="en-US" sz="2800" i="1" baseline="-25000" dirty="0" err="1" smtClean="0"/>
              <a:t>t</a:t>
            </a:r>
            <a:r>
              <a:rPr lang="en-US" sz="2800" i="1" dirty="0" err="1" smtClean="0"/>
              <a:t>,m</a:t>
            </a:r>
            <a:r>
              <a:rPr lang="en-US" sz="2800" dirty="0" smtClean="0"/>
              <a:t>)</a:t>
            </a:r>
          </a:p>
          <a:p>
            <a:r>
              <a:rPr lang="en-US" sz="2800" dirty="0">
                <a:solidFill>
                  <a:srgbClr val="800000"/>
                </a:solidFill>
              </a:rPr>
              <a:t>We first </a:t>
            </a:r>
            <a:r>
              <a:rPr lang="en-US" sz="2800" u="sng" dirty="0">
                <a:solidFill>
                  <a:srgbClr val="800000"/>
                </a:solidFill>
              </a:rPr>
              <a:t>project the local map</a:t>
            </a:r>
            <a:r>
              <a:rPr lang="en-US" sz="2800" dirty="0">
                <a:solidFill>
                  <a:srgbClr val="800000"/>
                </a:solidFill>
              </a:rPr>
              <a:t> to the coordinates of the global map.</a:t>
            </a:r>
          </a:p>
          <a:p>
            <a:endParaRPr lang="en-US" sz="2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WEP 280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Robot perception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Slide </a:t>
            </a:r>
            <a:fld id="{9FF87144-A1C4-A743-BC37-8C2BB1B2E564}" type="slidenum">
              <a:rPr lang="en-US" smtClean="0"/>
              <a:pPr>
                <a:defRPr/>
              </a:pPr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245659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914400"/>
          </a:xfrm>
        </p:spPr>
        <p:txBody>
          <a:bodyPr/>
          <a:lstStyle/>
          <a:p>
            <a:r>
              <a:rPr lang="en-US" dirty="0" smtClean="0"/>
              <a:t>Correlation-based cont..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295400"/>
            <a:ext cx="8534400" cy="1524000"/>
          </a:xfrm>
        </p:spPr>
        <p:txBody>
          <a:bodyPr/>
          <a:lstStyle/>
          <a:p>
            <a:r>
              <a:rPr lang="en-US" sz="2800" dirty="0" smtClean="0">
                <a:solidFill>
                  <a:srgbClr val="800000"/>
                </a:solidFill>
              </a:rPr>
              <a:t>Once they are in the same reference frame, we </a:t>
            </a:r>
            <a:r>
              <a:rPr lang="en-US" sz="2800" u="sng" dirty="0" smtClean="0">
                <a:solidFill>
                  <a:srgbClr val="800000"/>
                </a:solidFill>
              </a:rPr>
              <a:t>compare</a:t>
            </a:r>
            <a:r>
              <a:rPr lang="en-US" sz="2800" dirty="0" smtClean="0">
                <a:solidFill>
                  <a:srgbClr val="800000"/>
                </a:solidFill>
              </a:rPr>
              <a:t> using the </a:t>
            </a:r>
            <a:r>
              <a:rPr lang="en-US" sz="2800" u="sng" dirty="0" smtClean="0">
                <a:solidFill>
                  <a:srgbClr val="800000"/>
                </a:solidFill>
              </a:rPr>
              <a:t>map correlation function</a:t>
            </a:r>
            <a:r>
              <a:rPr lang="en-US" sz="2800" dirty="0" smtClean="0">
                <a:solidFill>
                  <a:srgbClr val="800000"/>
                </a:solidFill>
              </a:rPr>
              <a:t>: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WEP 280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Robot perception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Slide </a:t>
            </a:r>
            <a:fld id="{9FF87144-A1C4-A743-BC37-8C2BB1B2E564}" type="slidenum">
              <a:rPr lang="en-US" smtClean="0"/>
              <a:pPr>
                <a:defRPr/>
              </a:pPr>
              <a:t>112</a:t>
            </a:fld>
            <a:endParaRPr lang="en-US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53059051"/>
              </p:ext>
            </p:extLst>
          </p:nvPr>
        </p:nvGraphicFramePr>
        <p:xfrm>
          <a:off x="1676400" y="2514600"/>
          <a:ext cx="5867400" cy="10986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98" name="Equation" r:id="rId3" imgW="3187700" imgH="596900" progId="Equation.3">
                  <p:embed/>
                </p:oleObj>
              </mc:Choice>
              <mc:Fallback>
                <p:oleObj name="Equation" r:id="rId3" imgW="3187700" imgH="596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76400" y="2514600"/>
                        <a:ext cx="5867400" cy="109867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07776099"/>
              </p:ext>
            </p:extLst>
          </p:nvPr>
        </p:nvGraphicFramePr>
        <p:xfrm>
          <a:off x="3200400" y="4114800"/>
          <a:ext cx="3200400" cy="8550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99" name="Equation" r:id="rId5" imgW="1663700" imgH="444500" progId="Equation.3">
                  <p:embed/>
                </p:oleObj>
              </mc:Choice>
              <mc:Fallback>
                <p:oleObj name="Equation" r:id="rId5" imgW="1663700" imgH="444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200400" y="4114800"/>
                        <a:ext cx="3200400" cy="85506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4572000" y="4953000"/>
            <a:ext cx="30406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800000"/>
                </a:solidFill>
                <a:latin typeface="Times New Roman"/>
                <a:cs typeface="Times New Roman"/>
              </a:rPr>
              <a:t># of elements in the overlap</a:t>
            </a:r>
            <a:endParaRPr lang="en-US" sz="2000" dirty="0">
              <a:solidFill>
                <a:srgbClr val="800000"/>
              </a:solidFill>
              <a:latin typeface="Times New Roman"/>
              <a:cs typeface="Times New Roman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H="1" flipV="1">
            <a:off x="4114800" y="4800600"/>
            <a:ext cx="381000" cy="381000"/>
          </a:xfrm>
          <a:prstGeom prst="straightConnector1">
            <a:avLst/>
          </a:prstGeom>
          <a:ln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2"/>
          <p:cNvSpPr txBox="1">
            <a:spLocks/>
          </p:cNvSpPr>
          <p:nvPr/>
        </p:nvSpPr>
        <p:spPr bwMode="auto">
          <a:xfrm>
            <a:off x="457200" y="5181600"/>
            <a:ext cx="23622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rgbClr val="003366"/>
                </a:solidFill>
                <a:latin typeface="Times New Roman"/>
                <a:ea typeface="+mn-ea"/>
                <a:cs typeface="Times New Roman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003366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003366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3366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3366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Finally:</a:t>
            </a:r>
            <a:endParaRPr lang="en-US" sz="2400" dirty="0" smtClean="0">
              <a:solidFill>
                <a:srgbClr val="800000"/>
              </a:solidFill>
            </a:endParaRPr>
          </a:p>
        </p:txBody>
      </p:sp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28207639"/>
              </p:ext>
            </p:extLst>
          </p:nvPr>
        </p:nvGraphicFramePr>
        <p:xfrm>
          <a:off x="1219200" y="5715000"/>
          <a:ext cx="400050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00" name="Equation" r:id="rId7" imgW="2095500" imgH="279400" progId="Equation.3">
                  <p:embed/>
                </p:oleObj>
              </mc:Choice>
              <mc:Fallback>
                <p:oleObj name="Equation" r:id="rId7" imgW="2095500" imgH="279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219200" y="5715000"/>
                        <a:ext cx="4000500" cy="533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1600201" y="3657600"/>
            <a:ext cx="152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800000"/>
                </a:solidFill>
                <a:latin typeface="Times New Roman"/>
                <a:cs typeface="Times New Roman"/>
              </a:rPr>
              <a:t>average map value</a:t>
            </a:r>
            <a:endParaRPr lang="en-US" sz="2000" dirty="0">
              <a:solidFill>
                <a:srgbClr val="800000"/>
              </a:solidFill>
              <a:latin typeface="Times New Roman"/>
              <a:cs typeface="Times New Roman"/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2438400" y="4191000"/>
            <a:ext cx="762000" cy="304800"/>
          </a:xfrm>
          <a:prstGeom prst="straightConnector1">
            <a:avLst/>
          </a:prstGeom>
          <a:ln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155358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 matching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447800"/>
            <a:ext cx="8686800" cy="4713288"/>
          </a:xfrm>
        </p:spPr>
        <p:txBody>
          <a:bodyPr/>
          <a:lstStyle/>
          <a:p>
            <a:r>
              <a:rPr lang="en-US" sz="2800" dirty="0">
                <a:solidFill>
                  <a:srgbClr val="800000"/>
                </a:solidFill>
              </a:rPr>
              <a:t>I</a:t>
            </a:r>
            <a:r>
              <a:rPr lang="en-US" sz="2800" dirty="0" smtClean="0">
                <a:solidFill>
                  <a:srgbClr val="800000"/>
                </a:solidFill>
              </a:rPr>
              <a:t>t </a:t>
            </a:r>
            <a:r>
              <a:rPr lang="en-US" sz="2800" u="sng" dirty="0" smtClean="0">
                <a:solidFill>
                  <a:srgbClr val="800000"/>
                </a:solidFill>
              </a:rPr>
              <a:t>easy to compute</a:t>
            </a:r>
            <a:r>
              <a:rPr lang="en-US" sz="2800" dirty="0" smtClean="0">
                <a:solidFill>
                  <a:srgbClr val="800000"/>
                </a:solidFill>
              </a:rPr>
              <a:t>, though it does not yield smooth probabilities in pose parameters </a:t>
            </a:r>
            <a:r>
              <a:rPr lang="en-US" sz="2800" i="1" dirty="0" err="1" smtClean="0">
                <a:solidFill>
                  <a:srgbClr val="800000"/>
                </a:solidFill>
              </a:rPr>
              <a:t>x</a:t>
            </a:r>
            <a:r>
              <a:rPr lang="en-US" sz="2800" i="1" baseline="-25000" dirty="0" err="1" smtClean="0">
                <a:solidFill>
                  <a:srgbClr val="800000"/>
                </a:solidFill>
              </a:rPr>
              <a:t>t</a:t>
            </a:r>
            <a:r>
              <a:rPr lang="en-US" sz="2800" dirty="0" err="1" smtClean="0">
                <a:solidFill>
                  <a:srgbClr val="800000"/>
                </a:solidFill>
              </a:rPr>
              <a:t>.</a:t>
            </a:r>
            <a:endParaRPr lang="en-US" sz="2800" dirty="0" smtClean="0">
              <a:solidFill>
                <a:srgbClr val="800000"/>
              </a:solidFill>
            </a:endParaRPr>
          </a:p>
          <a:p>
            <a:r>
              <a:rPr lang="en-US" sz="2800" dirty="0" smtClean="0"/>
              <a:t>One way to approximate the likelihood field is to </a:t>
            </a:r>
            <a:r>
              <a:rPr lang="en-US" sz="2800" u="sng" dirty="0" smtClean="0"/>
              <a:t>convolve</a:t>
            </a:r>
            <a:r>
              <a:rPr lang="en-US" sz="2800" dirty="0" smtClean="0"/>
              <a:t> the map with a </a:t>
            </a:r>
            <a:r>
              <a:rPr lang="en-US" sz="2800" u="sng" dirty="0" smtClean="0"/>
              <a:t>Gaussian smoothness kernel</a:t>
            </a:r>
            <a:r>
              <a:rPr lang="en-US" sz="2800" dirty="0" smtClean="0"/>
              <a:t> and run map matching on this smoothed map.</a:t>
            </a:r>
          </a:p>
          <a:p>
            <a:r>
              <a:rPr lang="en-US" sz="2800" dirty="0" smtClean="0">
                <a:solidFill>
                  <a:srgbClr val="800000"/>
                </a:solidFill>
              </a:rPr>
              <a:t>One advantage over likelihood fields is that is </a:t>
            </a:r>
            <a:r>
              <a:rPr lang="en-US" sz="2800" u="sng" dirty="0" smtClean="0">
                <a:solidFill>
                  <a:srgbClr val="800000"/>
                </a:solidFill>
              </a:rPr>
              <a:t>explicitly considers the free-space</a:t>
            </a:r>
            <a:r>
              <a:rPr lang="en-US" sz="2800" dirty="0" smtClean="0">
                <a:solidFill>
                  <a:srgbClr val="800000"/>
                </a:solidFill>
              </a:rPr>
              <a:t> in the scoring of two maps.</a:t>
            </a:r>
          </a:p>
          <a:p>
            <a:r>
              <a:rPr lang="en-US" sz="2800" dirty="0" smtClean="0"/>
              <a:t>The likelihood field technique only considers the end point of the scans, which corresponds to occupied space (or noise).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WEP 280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Robot perception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Slide </a:t>
            </a:r>
            <a:fld id="{9FF87144-A1C4-A743-BC37-8C2BB1B2E564}" type="slidenum">
              <a:rPr lang="en-US" smtClean="0"/>
              <a:pPr>
                <a:defRPr/>
              </a:pPr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0380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38100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Measurement model 4</a:t>
            </a:r>
            <a:br>
              <a:rPr lang="en-US" dirty="0" smtClean="0">
                <a:solidFill>
                  <a:srgbClr val="FF0000"/>
                </a:solidFill>
              </a:rPr>
            </a:br>
            <a:r>
              <a:rPr lang="en-US" dirty="0" smtClean="0"/>
              <a:t>Feature-based measurement 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828800"/>
            <a:ext cx="8458200" cy="990600"/>
          </a:xfrm>
        </p:spPr>
        <p:txBody>
          <a:bodyPr/>
          <a:lstStyle/>
          <a:p>
            <a:r>
              <a:rPr lang="en-US" dirty="0" smtClean="0"/>
              <a:t>Instead of counting raw sensor data, an alternative approach is to </a:t>
            </a:r>
            <a:r>
              <a:rPr lang="en-US" u="sng" dirty="0" smtClean="0"/>
              <a:t>extract features </a:t>
            </a:r>
            <a:r>
              <a:rPr lang="en-US" dirty="0" smtClean="0"/>
              <a:t>from measurements </a:t>
            </a:r>
            <a:r>
              <a:rPr lang="en-US" i="1" dirty="0" smtClean="0"/>
              <a:t>f</a:t>
            </a:r>
            <a:r>
              <a:rPr lang="en-US" dirty="0" smtClean="0"/>
              <a:t>(</a:t>
            </a:r>
            <a:r>
              <a:rPr lang="en-US" i="1" dirty="0" err="1" smtClean="0"/>
              <a:t>z</a:t>
            </a:r>
            <a:r>
              <a:rPr lang="en-US" i="1" baseline="-25000" dirty="0" err="1" smtClean="0"/>
              <a:t>t</a:t>
            </a:r>
            <a:r>
              <a:rPr lang="en-US" dirty="0" smtClean="0"/>
              <a:t>).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WEP 280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Robot perception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Slide </a:t>
            </a:r>
            <a:fld id="{9FF87144-A1C4-A743-BC37-8C2BB1B2E564}" type="slidenum">
              <a:rPr lang="en-US" smtClean="0"/>
              <a:pPr>
                <a:defRPr/>
              </a:pPr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8028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381000"/>
            <a:ext cx="8229600" cy="1143000"/>
          </a:xfrm>
        </p:spPr>
        <p:txBody>
          <a:bodyPr/>
          <a:lstStyle/>
          <a:p>
            <a:r>
              <a:rPr lang="en-US" dirty="0" smtClean="0"/>
              <a:t>Feature-based measurement 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752600"/>
            <a:ext cx="8458200" cy="4495800"/>
          </a:xfrm>
        </p:spPr>
        <p:txBody>
          <a:bodyPr/>
          <a:lstStyle/>
          <a:p>
            <a:r>
              <a:rPr lang="en-US" dirty="0" smtClean="0">
                <a:solidFill>
                  <a:srgbClr val="800000"/>
                </a:solidFill>
              </a:rPr>
              <a:t>Most feature extractors extract a </a:t>
            </a:r>
            <a:r>
              <a:rPr lang="en-US" u="sng" dirty="0" smtClean="0">
                <a:solidFill>
                  <a:srgbClr val="800000"/>
                </a:solidFill>
              </a:rPr>
              <a:t>small number</a:t>
            </a:r>
            <a:r>
              <a:rPr lang="en-US" dirty="0" smtClean="0">
                <a:solidFill>
                  <a:srgbClr val="800000"/>
                </a:solidFill>
              </a:rPr>
              <a:t> from a high dimensional space. </a:t>
            </a:r>
            <a:endParaRPr lang="en-US" dirty="0">
              <a:solidFill>
                <a:srgbClr val="800000"/>
              </a:solidFill>
            </a:endParaRPr>
          </a:p>
          <a:p>
            <a:r>
              <a:rPr lang="en-US" dirty="0" smtClean="0"/>
              <a:t>Of course the advantage here is the </a:t>
            </a:r>
            <a:r>
              <a:rPr lang="en-US" u="sng" dirty="0" smtClean="0"/>
              <a:t>enormous reduction</a:t>
            </a:r>
            <a:r>
              <a:rPr lang="en-US" dirty="0" smtClean="0"/>
              <a:t> of computational complexity.</a:t>
            </a:r>
          </a:p>
          <a:p>
            <a:r>
              <a:rPr lang="en-US" dirty="0" smtClean="0">
                <a:solidFill>
                  <a:srgbClr val="800000"/>
                </a:solidFill>
              </a:rPr>
              <a:t>For range sensors, it is common to use </a:t>
            </a:r>
            <a:r>
              <a:rPr lang="en-US" u="sng" dirty="0" smtClean="0">
                <a:solidFill>
                  <a:srgbClr val="800000"/>
                </a:solidFill>
              </a:rPr>
              <a:t>lines</a:t>
            </a:r>
            <a:r>
              <a:rPr lang="en-US" dirty="0" smtClean="0">
                <a:solidFill>
                  <a:srgbClr val="800000"/>
                </a:solidFill>
              </a:rPr>
              <a:t>, </a:t>
            </a:r>
            <a:r>
              <a:rPr lang="en-US" u="sng" dirty="0" smtClean="0">
                <a:solidFill>
                  <a:srgbClr val="800000"/>
                </a:solidFill>
              </a:rPr>
              <a:t>corners</a:t>
            </a:r>
            <a:r>
              <a:rPr lang="en-US" dirty="0" smtClean="0">
                <a:solidFill>
                  <a:srgbClr val="800000"/>
                </a:solidFill>
              </a:rPr>
              <a:t>, or </a:t>
            </a:r>
            <a:r>
              <a:rPr lang="en-US" u="sng" dirty="0" smtClean="0">
                <a:solidFill>
                  <a:srgbClr val="800000"/>
                </a:solidFill>
              </a:rPr>
              <a:t>local minima</a:t>
            </a:r>
            <a:r>
              <a:rPr lang="en-US" dirty="0" smtClean="0">
                <a:solidFill>
                  <a:srgbClr val="800000"/>
                </a:solidFill>
              </a:rPr>
              <a:t> in range scans (correspond to walls, corners, or objects).</a:t>
            </a:r>
          </a:p>
          <a:p>
            <a:r>
              <a:rPr lang="en-US" dirty="0" smtClean="0"/>
              <a:t>When a camera is used (computer vision) popular features include </a:t>
            </a:r>
            <a:r>
              <a:rPr lang="en-US" u="sng" dirty="0" smtClean="0"/>
              <a:t>edges</a:t>
            </a:r>
            <a:r>
              <a:rPr lang="en-US" dirty="0" smtClean="0"/>
              <a:t>, </a:t>
            </a:r>
            <a:r>
              <a:rPr lang="en-US" u="sng" dirty="0" smtClean="0"/>
              <a:t>corners</a:t>
            </a:r>
            <a:r>
              <a:rPr lang="en-US" dirty="0" smtClean="0"/>
              <a:t>, distinct patterns, SIFTs, SURFs, …</a:t>
            </a:r>
          </a:p>
          <a:p>
            <a:r>
              <a:rPr lang="en-US" dirty="0" smtClean="0">
                <a:solidFill>
                  <a:srgbClr val="800000"/>
                </a:solidFill>
              </a:rPr>
              <a:t>In robotics it is common to </a:t>
            </a:r>
            <a:r>
              <a:rPr lang="en-US" u="sng" dirty="0" smtClean="0">
                <a:solidFill>
                  <a:srgbClr val="800000"/>
                </a:solidFill>
              </a:rPr>
              <a:t>define places as features</a:t>
            </a:r>
            <a:r>
              <a:rPr lang="en-US" dirty="0" smtClean="0">
                <a:solidFill>
                  <a:srgbClr val="800000"/>
                </a:solidFill>
              </a:rPr>
              <a:t> such as </a:t>
            </a:r>
            <a:r>
              <a:rPr lang="en-US" u="sng" dirty="0" smtClean="0">
                <a:solidFill>
                  <a:srgbClr val="800000"/>
                </a:solidFill>
              </a:rPr>
              <a:t>hallways and intersections</a:t>
            </a:r>
            <a:r>
              <a:rPr lang="en-US" dirty="0" smtClean="0">
                <a:solidFill>
                  <a:srgbClr val="800000"/>
                </a:solidFill>
              </a:rPr>
              <a:t>.</a:t>
            </a:r>
            <a:endParaRPr lang="en-US" dirty="0">
              <a:solidFill>
                <a:srgbClr val="800000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WEP 280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Robot perception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Slide </a:t>
            </a:r>
            <a:fld id="{9FF87144-A1C4-A743-BC37-8C2BB1B2E564}" type="slidenum">
              <a:rPr lang="en-US" smtClean="0"/>
              <a:pPr>
                <a:defRPr/>
              </a:pPr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7366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Landmark measurements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many robotics applications, features correspond to </a:t>
            </a:r>
            <a:r>
              <a:rPr lang="en-US" u="sng" dirty="0" smtClean="0"/>
              <a:t>distinct objects</a:t>
            </a:r>
            <a:r>
              <a:rPr lang="en-US" dirty="0" smtClean="0"/>
              <a:t>.</a:t>
            </a:r>
          </a:p>
          <a:p>
            <a:r>
              <a:rPr lang="en-US" dirty="0" smtClean="0">
                <a:solidFill>
                  <a:srgbClr val="800000"/>
                </a:solidFill>
              </a:rPr>
              <a:t>For example in indoor environments features may be </a:t>
            </a:r>
            <a:r>
              <a:rPr lang="en-US" u="sng" dirty="0" smtClean="0">
                <a:solidFill>
                  <a:srgbClr val="800000"/>
                </a:solidFill>
              </a:rPr>
              <a:t>door posts</a:t>
            </a:r>
            <a:r>
              <a:rPr lang="en-US" dirty="0" smtClean="0">
                <a:solidFill>
                  <a:srgbClr val="800000"/>
                </a:solidFill>
              </a:rPr>
              <a:t>, or windowsills. Outdoor could be </a:t>
            </a:r>
            <a:r>
              <a:rPr lang="en-US" u="sng" dirty="0" smtClean="0">
                <a:solidFill>
                  <a:srgbClr val="800000"/>
                </a:solidFill>
              </a:rPr>
              <a:t>tree trunks</a:t>
            </a:r>
            <a:r>
              <a:rPr lang="en-US" dirty="0" smtClean="0">
                <a:solidFill>
                  <a:srgbClr val="800000"/>
                </a:solidFill>
              </a:rPr>
              <a:t> or corners of buildings.</a:t>
            </a:r>
          </a:p>
          <a:p>
            <a:r>
              <a:rPr lang="en-US" dirty="0" smtClean="0"/>
              <a:t>In robotics it is common to call such objects </a:t>
            </a:r>
            <a:r>
              <a:rPr lang="en-US" i="1" dirty="0" smtClean="0"/>
              <a:t>landmarks</a:t>
            </a:r>
            <a:r>
              <a:rPr lang="en-US" dirty="0" smtClean="0"/>
              <a:t>, to indicate they are being </a:t>
            </a:r>
            <a:r>
              <a:rPr lang="en-US" u="sng" dirty="0" smtClean="0"/>
              <a:t>used for robot navigation</a:t>
            </a:r>
            <a:r>
              <a:rPr lang="en-US" dirty="0" smtClean="0"/>
              <a:t>.</a:t>
            </a:r>
          </a:p>
          <a:p>
            <a:r>
              <a:rPr lang="en-US" dirty="0" smtClean="0">
                <a:solidFill>
                  <a:srgbClr val="800000"/>
                </a:solidFill>
              </a:rPr>
              <a:t>The most common model for processing landmarks assumes that the sensor can measure the </a:t>
            </a:r>
            <a:r>
              <a:rPr lang="en-US" u="sng" dirty="0" smtClean="0">
                <a:solidFill>
                  <a:srgbClr val="800000"/>
                </a:solidFill>
              </a:rPr>
              <a:t>range and bearing</a:t>
            </a:r>
            <a:r>
              <a:rPr lang="en-US" dirty="0" smtClean="0">
                <a:solidFill>
                  <a:srgbClr val="800000"/>
                </a:solidFill>
              </a:rPr>
              <a:t> of the landmark relative to the robot’s local coordinate frame.</a:t>
            </a:r>
          </a:p>
          <a:p>
            <a:r>
              <a:rPr lang="en-US" dirty="0" smtClean="0"/>
              <a:t>Such sensors are know as </a:t>
            </a:r>
            <a:r>
              <a:rPr lang="en-US" i="1" dirty="0" smtClean="0"/>
              <a:t>range and bearing</a:t>
            </a:r>
            <a:r>
              <a:rPr lang="en-US" dirty="0" smtClean="0"/>
              <a:t> sensors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WEP 280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Robot perception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Slide </a:t>
            </a:r>
            <a:fld id="{9FF87144-A1C4-A743-BC37-8C2BB1B2E564}" type="slidenum">
              <a:rPr lang="en-US" smtClean="0"/>
              <a:pPr>
                <a:defRPr/>
              </a:pPr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0650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 vectors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371600"/>
            <a:ext cx="8610600" cy="1447800"/>
          </a:xfrm>
        </p:spPr>
        <p:txBody>
          <a:bodyPr/>
          <a:lstStyle/>
          <a:p>
            <a:r>
              <a:rPr lang="en-US" dirty="0" smtClean="0"/>
              <a:t>A </a:t>
            </a:r>
            <a:r>
              <a:rPr lang="en-US" u="sng" dirty="0" smtClean="0"/>
              <a:t>signature</a:t>
            </a:r>
            <a:r>
              <a:rPr lang="en-US" dirty="0" smtClean="0"/>
              <a:t> of a landmark is a numerical value such as an </a:t>
            </a:r>
            <a:r>
              <a:rPr lang="en-US" u="sng" dirty="0" smtClean="0"/>
              <a:t>average color</a:t>
            </a:r>
            <a:r>
              <a:rPr lang="en-US" dirty="0" smtClean="0"/>
              <a:t> around it.</a:t>
            </a:r>
          </a:p>
          <a:p>
            <a:r>
              <a:rPr lang="en-US" dirty="0" smtClean="0">
                <a:solidFill>
                  <a:srgbClr val="800000"/>
                </a:solidFill>
              </a:rPr>
              <a:t>A feature vector is usually referred to as:</a:t>
            </a:r>
            <a:endParaRPr lang="en-US" dirty="0">
              <a:solidFill>
                <a:srgbClr val="800000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WEP 280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Robot perception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Slide </a:t>
            </a:r>
            <a:fld id="{9FF87144-A1C4-A743-BC37-8C2BB1B2E564}" type="slidenum">
              <a:rPr lang="en-US" smtClean="0"/>
              <a:pPr>
                <a:defRPr/>
              </a:pPr>
              <a:t>117</a:t>
            </a:fld>
            <a:endParaRPr lang="en-US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74474711"/>
              </p:ext>
            </p:extLst>
          </p:nvPr>
        </p:nvGraphicFramePr>
        <p:xfrm>
          <a:off x="2286000" y="2743200"/>
          <a:ext cx="4191000" cy="1466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094" name="Equation" r:id="rId3" imgW="2286000" imgH="800100" progId="Equation.3">
                  <p:embed/>
                </p:oleObj>
              </mc:Choice>
              <mc:Fallback>
                <p:oleObj name="Equation" r:id="rId3" imgW="2286000" imgH="800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286000" y="2743200"/>
                        <a:ext cx="4191000" cy="1466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304800" y="4191000"/>
            <a:ext cx="85344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003366"/>
                </a:solidFill>
                <a:latin typeface="Times New Roman"/>
                <a:ea typeface="+mn-ea"/>
                <a:cs typeface="Times New Roman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3366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003366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3366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3366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Many probabilistic robotic algorithms assume </a:t>
            </a:r>
            <a:r>
              <a:rPr lang="en-US" u="sng" dirty="0" smtClean="0"/>
              <a:t>conditional independence</a:t>
            </a:r>
            <a:r>
              <a:rPr lang="en-US" dirty="0" smtClean="0"/>
              <a:t> between features:</a:t>
            </a:r>
            <a:endParaRPr lang="en-US" dirty="0"/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33698142"/>
              </p:ext>
            </p:extLst>
          </p:nvPr>
        </p:nvGraphicFramePr>
        <p:xfrm>
          <a:off x="2590800" y="5334000"/>
          <a:ext cx="4408715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095" name="Equation" r:id="rId5" imgW="2286000" imgH="355600" progId="Equation.3">
                  <p:embed/>
                </p:oleObj>
              </mc:Choice>
              <mc:Fallback>
                <p:oleObj name="Equation" r:id="rId5" imgW="2286000" imgH="355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590800" y="5334000"/>
                        <a:ext cx="4408715" cy="685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6400800" y="2286000"/>
            <a:ext cx="7617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800000"/>
                </a:solidFill>
                <a:latin typeface="Times New Roman"/>
                <a:cs typeface="Times New Roman"/>
              </a:rPr>
              <a:t>range</a:t>
            </a:r>
            <a:endParaRPr lang="en-US" sz="2000" dirty="0">
              <a:solidFill>
                <a:srgbClr val="800000"/>
              </a:solidFill>
              <a:latin typeface="Times New Roman"/>
              <a:cs typeface="Times New Roman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858000" y="3048000"/>
            <a:ext cx="9537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800000"/>
                </a:solidFill>
                <a:latin typeface="Times New Roman"/>
                <a:cs typeface="Times New Roman"/>
              </a:rPr>
              <a:t>bearing</a:t>
            </a:r>
            <a:endParaRPr lang="en-US" sz="2000" dirty="0">
              <a:solidFill>
                <a:srgbClr val="800000"/>
              </a:solidFill>
              <a:latin typeface="Times New Roman"/>
              <a:cs typeface="Times New Roman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477000" y="3733800"/>
            <a:ext cx="11248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800000"/>
                </a:solidFill>
                <a:latin typeface="Times New Roman"/>
                <a:cs typeface="Times New Roman"/>
              </a:rPr>
              <a:t>signature</a:t>
            </a:r>
            <a:endParaRPr lang="en-US" sz="2000" dirty="0">
              <a:solidFill>
                <a:srgbClr val="800000"/>
              </a:solidFill>
              <a:latin typeface="Times New Roman"/>
              <a:cs typeface="Times New Roman"/>
            </a:endParaRPr>
          </a:p>
        </p:txBody>
      </p:sp>
      <p:cxnSp>
        <p:nvCxnSpPr>
          <p:cNvPr id="14" name="Straight Arrow Connector 13"/>
          <p:cNvCxnSpPr>
            <a:stCxn id="10" idx="1"/>
          </p:cNvCxnSpPr>
          <p:nvPr/>
        </p:nvCxnSpPr>
        <p:spPr>
          <a:xfrm flipH="1">
            <a:off x="5105400" y="2486055"/>
            <a:ext cx="1295400" cy="561945"/>
          </a:xfrm>
          <a:prstGeom prst="straightConnector1">
            <a:avLst/>
          </a:prstGeom>
          <a:ln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11" idx="1"/>
          </p:cNvCxnSpPr>
          <p:nvPr/>
        </p:nvCxnSpPr>
        <p:spPr>
          <a:xfrm flipH="1">
            <a:off x="5181600" y="3248055"/>
            <a:ext cx="1676400" cy="180945"/>
          </a:xfrm>
          <a:prstGeom prst="straightConnector1">
            <a:avLst/>
          </a:prstGeom>
          <a:ln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2" idx="1"/>
          </p:cNvCxnSpPr>
          <p:nvPr/>
        </p:nvCxnSpPr>
        <p:spPr>
          <a:xfrm flipH="1">
            <a:off x="5105400" y="3933855"/>
            <a:ext cx="1371600" cy="57090"/>
          </a:xfrm>
          <a:prstGeom prst="straightConnector1">
            <a:avLst/>
          </a:prstGeom>
          <a:ln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15326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Measurement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981200"/>
            <a:ext cx="7696200" cy="838200"/>
          </a:xfrm>
        </p:spPr>
        <p:txBody>
          <a:bodyPr/>
          <a:lstStyle/>
          <a:p>
            <a:r>
              <a:rPr lang="en-US" sz="2800" dirty="0" smtClean="0"/>
              <a:t>The feature location with respect to the robot is given by:</a:t>
            </a:r>
            <a:endParaRPr lang="en-US" sz="2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WEP 280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Robot perception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Slide </a:t>
            </a:r>
            <a:fld id="{9FF87144-A1C4-A743-BC37-8C2BB1B2E564}" type="slidenum">
              <a:rPr lang="en-US" smtClean="0"/>
              <a:pPr>
                <a:defRPr/>
              </a:pPr>
              <a:t>118</a:t>
            </a:fld>
            <a:endParaRPr lang="en-US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73895145"/>
              </p:ext>
            </p:extLst>
          </p:nvPr>
        </p:nvGraphicFramePr>
        <p:xfrm>
          <a:off x="1981200" y="3581400"/>
          <a:ext cx="4934952" cy="175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9036" name="Equation" r:id="rId3" imgW="2717800" imgH="965200" progId="Equation.3">
                  <p:embed/>
                </p:oleObj>
              </mc:Choice>
              <mc:Fallback>
                <p:oleObj name="Equation" r:id="rId3" imgW="2717800" imgH="965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981200" y="3581400"/>
                        <a:ext cx="4934952" cy="1752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6705600" y="2590800"/>
            <a:ext cx="152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800000"/>
                </a:solidFill>
                <a:latin typeface="Times New Roman"/>
                <a:cs typeface="Times New Roman"/>
              </a:rPr>
              <a:t>zero-mean Gaussian error</a:t>
            </a:r>
            <a:endParaRPr lang="en-US" dirty="0">
              <a:solidFill>
                <a:srgbClr val="800000"/>
              </a:solidFill>
              <a:latin typeface="Times New Roman"/>
              <a:cs typeface="Times New Roman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6553200" y="3200400"/>
            <a:ext cx="381000" cy="685800"/>
          </a:xfrm>
          <a:prstGeom prst="straightConnector1">
            <a:avLst/>
          </a:prstGeom>
          <a:ln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33510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1447800"/>
          </a:xfrm>
        </p:spPr>
        <p:txBody>
          <a:bodyPr/>
          <a:lstStyle/>
          <a:p>
            <a:r>
              <a:rPr lang="en-US" dirty="0" smtClean="0"/>
              <a:t>Sensor model with known correspondence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905000"/>
            <a:ext cx="8458200" cy="3810000"/>
          </a:xfrm>
        </p:spPr>
        <p:txBody>
          <a:bodyPr/>
          <a:lstStyle/>
          <a:p>
            <a:r>
              <a:rPr lang="en-US" sz="2800" dirty="0" smtClean="0"/>
              <a:t>A known problem for range/bearing sensors is known as </a:t>
            </a:r>
            <a:r>
              <a:rPr lang="en-US" sz="2800" i="1" dirty="0" smtClean="0"/>
              <a:t>data association</a:t>
            </a:r>
            <a:r>
              <a:rPr lang="en-US" sz="2800" dirty="0" smtClean="0"/>
              <a:t>.</a:t>
            </a:r>
          </a:p>
          <a:p>
            <a:r>
              <a:rPr lang="en-US" sz="2800" dirty="0" smtClean="0">
                <a:solidFill>
                  <a:srgbClr val="800000"/>
                </a:solidFill>
              </a:rPr>
              <a:t>The problem arises when landmarks can </a:t>
            </a:r>
            <a:r>
              <a:rPr lang="en-US" sz="2800" u="sng" dirty="0" smtClean="0">
                <a:solidFill>
                  <a:srgbClr val="800000"/>
                </a:solidFill>
              </a:rPr>
              <a:t>not be uniquely identified</a:t>
            </a:r>
            <a:r>
              <a:rPr lang="en-US" sz="2800" dirty="0" smtClean="0">
                <a:solidFill>
                  <a:srgbClr val="800000"/>
                </a:solidFill>
              </a:rPr>
              <a:t>. We introduce at this point a correspondence variable (denoted </a:t>
            </a:r>
            <a:r>
              <a:rPr lang="en-US" sz="2800" i="1" dirty="0" err="1" smtClean="0">
                <a:solidFill>
                  <a:srgbClr val="800000"/>
                </a:solidFill>
              </a:rPr>
              <a:t>c</a:t>
            </a:r>
            <a:r>
              <a:rPr lang="en-US" sz="2800" i="1" baseline="-25000" dirty="0" err="1" smtClean="0">
                <a:solidFill>
                  <a:srgbClr val="800000"/>
                </a:solidFill>
              </a:rPr>
              <a:t>t</a:t>
            </a:r>
            <a:r>
              <a:rPr lang="en-US" sz="2800" dirty="0" smtClean="0">
                <a:solidFill>
                  <a:srgbClr val="800000"/>
                </a:solidFill>
              </a:rPr>
              <a:t>)  between a feature </a:t>
            </a:r>
            <a:r>
              <a:rPr lang="en-US" sz="2800" i="1" dirty="0" err="1" smtClean="0">
                <a:solidFill>
                  <a:srgbClr val="800000"/>
                </a:solidFill>
              </a:rPr>
              <a:t>f</a:t>
            </a:r>
            <a:r>
              <a:rPr lang="en-US" sz="2800" i="1" baseline="-25000" dirty="0" err="1" smtClean="0">
                <a:solidFill>
                  <a:srgbClr val="800000"/>
                </a:solidFill>
              </a:rPr>
              <a:t>t</a:t>
            </a:r>
            <a:r>
              <a:rPr lang="en-US" sz="2800" dirty="0" smtClean="0">
                <a:solidFill>
                  <a:srgbClr val="800000"/>
                </a:solidFill>
              </a:rPr>
              <a:t>  and a landmark </a:t>
            </a:r>
            <a:r>
              <a:rPr lang="en-US" sz="2800" i="1" dirty="0" err="1" smtClean="0">
                <a:solidFill>
                  <a:srgbClr val="800000"/>
                </a:solidFill>
              </a:rPr>
              <a:t>m</a:t>
            </a:r>
            <a:r>
              <a:rPr lang="en-US" sz="2800" i="1" baseline="-25000" dirty="0" err="1" smtClean="0">
                <a:solidFill>
                  <a:srgbClr val="800000"/>
                </a:solidFill>
              </a:rPr>
              <a:t>j</a:t>
            </a:r>
            <a:r>
              <a:rPr lang="en-US" sz="2800" dirty="0" smtClean="0">
                <a:solidFill>
                  <a:srgbClr val="800000"/>
                </a:solidFill>
              </a:rPr>
              <a:t> in a map.</a:t>
            </a:r>
          </a:p>
          <a:p>
            <a:r>
              <a:rPr lang="en-US" sz="2800" dirty="0" smtClean="0"/>
              <a:t>If </a:t>
            </a:r>
            <a:r>
              <a:rPr lang="en-US" sz="2800" i="1" dirty="0" err="1" smtClean="0"/>
              <a:t>c</a:t>
            </a:r>
            <a:r>
              <a:rPr lang="en-US" sz="2800" i="1" baseline="-25000" dirty="0" err="1" smtClean="0"/>
              <a:t>t</a:t>
            </a:r>
            <a:r>
              <a:rPr lang="en-US" sz="2800" dirty="0" smtClean="0"/>
              <a:t> = </a:t>
            </a:r>
            <a:r>
              <a:rPr lang="en-US" sz="2800" i="1" dirty="0" smtClean="0"/>
              <a:t>j</a:t>
            </a:r>
            <a:r>
              <a:rPr lang="en-US" sz="2800" dirty="0" smtClean="0"/>
              <a:t> ≤ N, then the </a:t>
            </a:r>
            <a:r>
              <a:rPr lang="en-US" sz="2800" i="1" u="sng" dirty="0" err="1" smtClean="0"/>
              <a:t>i</a:t>
            </a:r>
            <a:r>
              <a:rPr lang="en-US" sz="2800" u="sng" baseline="30000" dirty="0" err="1" smtClean="0"/>
              <a:t>th</a:t>
            </a:r>
            <a:r>
              <a:rPr lang="en-US" sz="2800" u="sng" dirty="0" smtClean="0"/>
              <a:t> feature</a:t>
            </a:r>
            <a:r>
              <a:rPr lang="en-US" sz="2800" dirty="0" smtClean="0"/>
              <a:t> observed at time </a:t>
            </a:r>
            <a:r>
              <a:rPr lang="en-US" sz="2800" i="1" dirty="0" smtClean="0"/>
              <a:t>t</a:t>
            </a:r>
            <a:r>
              <a:rPr lang="en-US" sz="2800" dirty="0" smtClean="0"/>
              <a:t> corresponds to the </a:t>
            </a:r>
            <a:r>
              <a:rPr lang="en-US" sz="2800" u="sng" dirty="0" err="1" smtClean="0"/>
              <a:t>j</a:t>
            </a:r>
            <a:r>
              <a:rPr lang="en-US" sz="2800" u="sng" baseline="30000" dirty="0" err="1" smtClean="0"/>
              <a:t>th</a:t>
            </a:r>
            <a:r>
              <a:rPr lang="en-US" sz="2800" u="sng" dirty="0" smtClean="0"/>
              <a:t> landmark</a:t>
            </a:r>
            <a:r>
              <a:rPr lang="en-US" sz="2800" dirty="0" smtClean="0"/>
              <a:t> in the map.</a:t>
            </a:r>
            <a:endParaRPr lang="en-US" sz="2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WEP 280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Robot perception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Slide </a:t>
            </a:r>
            <a:fld id="{9FF87144-A1C4-A743-BC37-8C2BB1B2E564}" type="slidenum">
              <a:rPr lang="en-US" smtClean="0"/>
              <a:pPr>
                <a:defRPr/>
              </a:pPr>
              <a:t>119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638800" y="3657600"/>
            <a:ext cx="327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 smtClean="0">
                <a:solidFill>
                  <a:srgbClr val="800000"/>
                </a:solidFill>
                <a:latin typeface="Times New Roman"/>
                <a:cs typeface="Times New Roman"/>
              </a:rPr>
              <a:t>i</a:t>
            </a:r>
            <a:endParaRPr lang="en-US" i="1" dirty="0">
              <a:solidFill>
                <a:srgbClr val="800000"/>
              </a:solidFill>
              <a:latin typeface="Times New Roman"/>
              <a:cs typeface="Times New Roman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2000" y="2971800"/>
            <a:ext cx="327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 smtClean="0">
                <a:solidFill>
                  <a:srgbClr val="800000"/>
                </a:solidFill>
                <a:latin typeface="Times New Roman"/>
                <a:cs typeface="Times New Roman"/>
              </a:rPr>
              <a:t>i</a:t>
            </a:r>
            <a:endParaRPr lang="en-US" i="1" dirty="0">
              <a:solidFill>
                <a:srgbClr val="800000"/>
              </a:solidFill>
              <a:latin typeface="Times New Roman"/>
              <a:cs typeface="Times New Roman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38200" y="4038600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err="1" smtClean="0">
                <a:solidFill>
                  <a:srgbClr val="800000"/>
                </a:solidFill>
                <a:latin typeface="Times New Roman"/>
                <a:cs typeface="Times New Roman"/>
              </a:rPr>
              <a:t>i</a:t>
            </a:r>
            <a:endParaRPr lang="en-US" i="1" dirty="0">
              <a:solidFill>
                <a:srgbClr val="800000"/>
              </a:solidFill>
              <a:latin typeface="Times New Roman"/>
              <a:cs typeface="Times New Roman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43000" y="4648200"/>
            <a:ext cx="327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 smtClean="0">
                <a:solidFill>
                  <a:srgbClr val="003366"/>
                </a:solidFill>
                <a:latin typeface="Times New Roman"/>
                <a:cs typeface="Times New Roman"/>
              </a:rPr>
              <a:t>i</a:t>
            </a:r>
            <a:endParaRPr lang="en-US" i="1" dirty="0">
              <a:solidFill>
                <a:srgbClr val="003366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533778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WEP 280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Robot perception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Slide </a:t>
            </a:r>
            <a:fld id="{9FF87144-A1C4-A743-BC37-8C2BB1B2E564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1567076"/>
              </p:ext>
            </p:extLst>
          </p:nvPr>
        </p:nvGraphicFramePr>
        <p:xfrm>
          <a:off x="609600" y="685800"/>
          <a:ext cx="8077200" cy="51663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24200"/>
                <a:gridCol w="2971800"/>
                <a:gridCol w="990600"/>
                <a:gridCol w="990600"/>
              </a:tblGrid>
              <a:tr h="685800"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General classification</a:t>
                      </a:r>
                    </a:p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(typical use)</a:t>
                      </a:r>
                      <a:endParaRPr lang="en-US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Sensor</a:t>
                      </a:r>
                      <a:endParaRPr lang="en-US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PC or EC</a:t>
                      </a:r>
                      <a:endParaRPr lang="en-US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A or P</a:t>
                      </a:r>
                      <a:endParaRPr lang="en-US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FF"/>
                    </a:solidFill>
                  </a:tcPr>
                </a:tc>
              </a:tr>
              <a:tr h="359560">
                <a:tc>
                  <a:txBody>
                    <a:bodyPr/>
                    <a:lstStyle/>
                    <a:p>
                      <a:r>
                        <a:rPr lang="en-US" u="sng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Tactile sensors</a:t>
                      </a:r>
                    </a:p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(detection of physical</a:t>
                      </a:r>
                      <a:r>
                        <a:rPr lang="en-US" baseline="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contact or closeness; security switches</a:t>
                      </a:r>
                      <a:endParaRPr lang="en-US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Contact switches, bumpers </a:t>
                      </a:r>
                    </a:p>
                    <a:p>
                      <a:r>
                        <a:rPr lang="en-US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Optical</a:t>
                      </a:r>
                      <a:r>
                        <a:rPr lang="en-US" baseline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barriers</a:t>
                      </a:r>
                      <a:endParaRPr lang="en-US" smtClean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  <a:p>
                      <a:r>
                        <a:rPr lang="en-US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Non</a:t>
                      </a:r>
                      <a:r>
                        <a:rPr lang="en-US" baseline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contact proximity sensors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EC</a:t>
                      </a:r>
                    </a:p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EC</a:t>
                      </a:r>
                    </a:p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EC</a:t>
                      </a:r>
                      <a:endParaRPr lang="en-US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P</a:t>
                      </a:r>
                    </a:p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A</a:t>
                      </a:r>
                    </a:p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A</a:t>
                      </a:r>
                      <a:endParaRPr lang="en-US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59560">
                <a:tc>
                  <a:txBody>
                    <a:bodyPr/>
                    <a:lstStyle/>
                    <a:p>
                      <a:r>
                        <a:rPr lang="en-US" u="sng" dirty="0" smtClean="0">
                          <a:solidFill>
                            <a:srgbClr val="800000"/>
                          </a:solidFill>
                          <a:latin typeface="Times New Roman"/>
                          <a:cs typeface="Times New Roman"/>
                        </a:rPr>
                        <a:t>Wheel/motor</a:t>
                      </a:r>
                      <a:r>
                        <a:rPr lang="en-US" u="sng" baseline="0" dirty="0" smtClean="0">
                          <a:solidFill>
                            <a:srgbClr val="800000"/>
                          </a:solidFill>
                          <a:latin typeface="Times New Roman"/>
                          <a:cs typeface="Times New Roman"/>
                        </a:rPr>
                        <a:t> sensors</a:t>
                      </a:r>
                    </a:p>
                    <a:p>
                      <a:r>
                        <a:rPr lang="en-US" baseline="0" dirty="0" smtClean="0">
                          <a:solidFill>
                            <a:srgbClr val="800000"/>
                          </a:solidFill>
                          <a:latin typeface="Times New Roman"/>
                          <a:cs typeface="Times New Roman"/>
                        </a:rPr>
                        <a:t>(wheel/motor speed position</a:t>
                      </a:r>
                      <a:endParaRPr lang="en-US" dirty="0">
                        <a:solidFill>
                          <a:srgbClr val="8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800000"/>
                          </a:solidFill>
                          <a:latin typeface="Times New Roman"/>
                          <a:cs typeface="Times New Roman"/>
                        </a:rPr>
                        <a:t>Brush encoders</a:t>
                      </a:r>
                    </a:p>
                    <a:p>
                      <a:r>
                        <a:rPr lang="en-US" dirty="0" smtClean="0">
                          <a:solidFill>
                            <a:srgbClr val="800000"/>
                          </a:solidFill>
                          <a:latin typeface="Times New Roman"/>
                          <a:cs typeface="Times New Roman"/>
                        </a:rPr>
                        <a:t>Potentiometers</a:t>
                      </a:r>
                    </a:p>
                    <a:p>
                      <a:r>
                        <a:rPr lang="en-US" dirty="0" err="1" smtClean="0">
                          <a:solidFill>
                            <a:srgbClr val="800000"/>
                          </a:solidFill>
                          <a:latin typeface="Times New Roman"/>
                          <a:cs typeface="Times New Roman"/>
                        </a:rPr>
                        <a:t>Synchros</a:t>
                      </a:r>
                      <a:r>
                        <a:rPr lang="en-US" dirty="0" smtClean="0">
                          <a:solidFill>
                            <a:srgbClr val="800000"/>
                          </a:solidFill>
                          <a:latin typeface="Times New Roman"/>
                          <a:cs typeface="Times New Roman"/>
                        </a:rPr>
                        <a:t>,</a:t>
                      </a:r>
                      <a:r>
                        <a:rPr lang="en-US" baseline="0" dirty="0" smtClean="0">
                          <a:solidFill>
                            <a:srgbClr val="800000"/>
                          </a:solidFill>
                          <a:latin typeface="Times New Roman"/>
                          <a:cs typeface="Times New Roman"/>
                        </a:rPr>
                        <a:t> resolvers</a:t>
                      </a:r>
                    </a:p>
                    <a:p>
                      <a:r>
                        <a:rPr lang="en-US" baseline="0" dirty="0" smtClean="0">
                          <a:solidFill>
                            <a:srgbClr val="800000"/>
                          </a:solidFill>
                          <a:latin typeface="Times New Roman"/>
                          <a:cs typeface="Times New Roman"/>
                        </a:rPr>
                        <a:t>Optical encoders</a:t>
                      </a:r>
                    </a:p>
                    <a:p>
                      <a:r>
                        <a:rPr lang="en-US" baseline="0" dirty="0" smtClean="0">
                          <a:solidFill>
                            <a:srgbClr val="800000"/>
                          </a:solidFill>
                          <a:latin typeface="Times New Roman"/>
                          <a:cs typeface="Times New Roman"/>
                        </a:rPr>
                        <a:t>Magnetic encoders</a:t>
                      </a:r>
                    </a:p>
                    <a:p>
                      <a:r>
                        <a:rPr lang="en-US" baseline="0" dirty="0" smtClean="0">
                          <a:solidFill>
                            <a:srgbClr val="800000"/>
                          </a:solidFill>
                          <a:latin typeface="Times New Roman"/>
                          <a:cs typeface="Times New Roman"/>
                        </a:rPr>
                        <a:t>Inductive encoders</a:t>
                      </a:r>
                    </a:p>
                    <a:p>
                      <a:r>
                        <a:rPr lang="en-US" baseline="0" dirty="0" smtClean="0">
                          <a:solidFill>
                            <a:srgbClr val="800000"/>
                          </a:solidFill>
                          <a:latin typeface="Times New Roman"/>
                          <a:cs typeface="Times New Roman"/>
                        </a:rPr>
                        <a:t>Capacitive encoders</a:t>
                      </a:r>
                      <a:endParaRPr lang="en-US" dirty="0" smtClean="0">
                        <a:solidFill>
                          <a:srgbClr val="8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800000"/>
                          </a:solidFill>
                          <a:latin typeface="Times New Roman"/>
                          <a:cs typeface="Times New Roman"/>
                        </a:rPr>
                        <a:t>PC</a:t>
                      </a:r>
                    </a:p>
                    <a:p>
                      <a:r>
                        <a:rPr lang="en-US" dirty="0" smtClean="0">
                          <a:solidFill>
                            <a:srgbClr val="800000"/>
                          </a:solidFill>
                          <a:latin typeface="Times New Roman"/>
                          <a:cs typeface="Times New Roman"/>
                        </a:rPr>
                        <a:t>PC</a:t>
                      </a:r>
                    </a:p>
                    <a:p>
                      <a:r>
                        <a:rPr lang="en-US" dirty="0" smtClean="0">
                          <a:solidFill>
                            <a:srgbClr val="800000"/>
                          </a:solidFill>
                          <a:latin typeface="Times New Roman"/>
                          <a:cs typeface="Times New Roman"/>
                        </a:rPr>
                        <a:t>PC</a:t>
                      </a:r>
                    </a:p>
                    <a:p>
                      <a:r>
                        <a:rPr lang="en-US" dirty="0" smtClean="0">
                          <a:solidFill>
                            <a:srgbClr val="800000"/>
                          </a:solidFill>
                          <a:latin typeface="Times New Roman"/>
                          <a:cs typeface="Times New Roman"/>
                        </a:rPr>
                        <a:t>PC</a:t>
                      </a:r>
                    </a:p>
                    <a:p>
                      <a:r>
                        <a:rPr lang="en-US" dirty="0" smtClean="0">
                          <a:solidFill>
                            <a:srgbClr val="800000"/>
                          </a:solidFill>
                          <a:latin typeface="Times New Roman"/>
                          <a:cs typeface="Times New Roman"/>
                        </a:rPr>
                        <a:t>PC</a:t>
                      </a:r>
                    </a:p>
                    <a:p>
                      <a:r>
                        <a:rPr lang="en-US" dirty="0" smtClean="0">
                          <a:solidFill>
                            <a:srgbClr val="800000"/>
                          </a:solidFill>
                          <a:latin typeface="Times New Roman"/>
                          <a:cs typeface="Times New Roman"/>
                        </a:rPr>
                        <a:t>PC</a:t>
                      </a:r>
                    </a:p>
                    <a:p>
                      <a:r>
                        <a:rPr lang="en-US" dirty="0" smtClean="0">
                          <a:solidFill>
                            <a:srgbClr val="800000"/>
                          </a:solidFill>
                          <a:latin typeface="Times New Roman"/>
                          <a:cs typeface="Times New Roman"/>
                        </a:rPr>
                        <a:t>PC</a:t>
                      </a:r>
                      <a:endParaRPr lang="en-US" dirty="0">
                        <a:solidFill>
                          <a:srgbClr val="8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800000"/>
                          </a:solidFill>
                          <a:latin typeface="Times New Roman"/>
                          <a:cs typeface="Times New Roman"/>
                        </a:rPr>
                        <a:t>P</a:t>
                      </a:r>
                    </a:p>
                    <a:p>
                      <a:r>
                        <a:rPr lang="en-US" dirty="0" smtClean="0">
                          <a:solidFill>
                            <a:srgbClr val="800000"/>
                          </a:solidFill>
                          <a:latin typeface="Times New Roman"/>
                          <a:cs typeface="Times New Roman"/>
                        </a:rPr>
                        <a:t>P</a:t>
                      </a:r>
                    </a:p>
                    <a:p>
                      <a:r>
                        <a:rPr lang="en-US" dirty="0" smtClean="0">
                          <a:solidFill>
                            <a:srgbClr val="800000"/>
                          </a:solidFill>
                          <a:latin typeface="Times New Roman"/>
                          <a:cs typeface="Times New Roman"/>
                        </a:rPr>
                        <a:t>A</a:t>
                      </a:r>
                    </a:p>
                    <a:p>
                      <a:r>
                        <a:rPr lang="en-US" dirty="0" smtClean="0">
                          <a:solidFill>
                            <a:srgbClr val="800000"/>
                          </a:solidFill>
                          <a:latin typeface="Times New Roman"/>
                          <a:cs typeface="Times New Roman"/>
                        </a:rPr>
                        <a:t>A</a:t>
                      </a:r>
                    </a:p>
                    <a:p>
                      <a:r>
                        <a:rPr lang="en-US" dirty="0" smtClean="0">
                          <a:solidFill>
                            <a:srgbClr val="800000"/>
                          </a:solidFill>
                          <a:latin typeface="Times New Roman"/>
                          <a:cs typeface="Times New Roman"/>
                        </a:rPr>
                        <a:t>A</a:t>
                      </a:r>
                    </a:p>
                    <a:p>
                      <a:r>
                        <a:rPr lang="en-US" dirty="0" smtClean="0">
                          <a:solidFill>
                            <a:srgbClr val="800000"/>
                          </a:solidFill>
                          <a:latin typeface="Times New Roman"/>
                          <a:cs typeface="Times New Roman"/>
                        </a:rPr>
                        <a:t>A</a:t>
                      </a:r>
                    </a:p>
                    <a:p>
                      <a:r>
                        <a:rPr lang="en-US" dirty="0" smtClean="0">
                          <a:solidFill>
                            <a:srgbClr val="800000"/>
                          </a:solidFill>
                          <a:latin typeface="Times New Roman"/>
                          <a:cs typeface="Times New Roman"/>
                        </a:rPr>
                        <a:t>A</a:t>
                      </a:r>
                      <a:endParaRPr lang="en-US" dirty="0">
                        <a:solidFill>
                          <a:srgbClr val="8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59560">
                <a:tc>
                  <a:txBody>
                    <a:bodyPr/>
                    <a:lstStyle/>
                    <a:p>
                      <a:r>
                        <a:rPr lang="en-US" u="sng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Heading sensors</a:t>
                      </a:r>
                    </a:p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(orientation of the robot in relation to</a:t>
                      </a:r>
                      <a:r>
                        <a:rPr lang="en-US" baseline="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a fixed reference frame)</a:t>
                      </a:r>
                      <a:endParaRPr lang="en-US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Compass</a:t>
                      </a:r>
                    </a:p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Gyroscope</a:t>
                      </a:r>
                    </a:p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Inclinometer</a:t>
                      </a:r>
                      <a:endParaRPr lang="en-US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EC</a:t>
                      </a:r>
                    </a:p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PC</a:t>
                      </a:r>
                    </a:p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EC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A</a:t>
                      </a:r>
                    </a:p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P</a:t>
                      </a:r>
                    </a:p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A/P</a:t>
                      </a:r>
                      <a:endParaRPr lang="en-US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59560">
                <a:tc gridSpan="4"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A: active; P: passive;</a:t>
                      </a:r>
                      <a:r>
                        <a:rPr lang="en-US" baseline="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P/A: passive/active; PC: proprioceptive; EC: exteroceptive</a:t>
                      </a:r>
                      <a:endParaRPr lang="en-US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616819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1143000"/>
          </a:xfrm>
        </p:spPr>
        <p:txBody>
          <a:bodyPr/>
          <a:lstStyle/>
          <a:p>
            <a:r>
              <a:rPr lang="en-US" dirty="0" smtClean="0"/>
              <a:t>Sensor model with known correspondence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WEP 280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Robot perception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Slide </a:t>
            </a:r>
            <a:fld id="{9FF87144-A1C4-A743-BC37-8C2BB1B2E564}" type="slidenum">
              <a:rPr lang="en-US" smtClean="0"/>
              <a:pPr>
                <a:defRPr/>
              </a:pPr>
              <a:t>120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199" y="2057400"/>
            <a:ext cx="8445985" cy="304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851400" y="3759200"/>
            <a:ext cx="4534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Times New Roman"/>
                <a:cs typeface="Times New Roman"/>
              </a:rPr>
              <a:t>-</a:t>
            </a:r>
            <a:r>
              <a:rPr lang="en-US" i="1" dirty="0" err="1" smtClean="0">
                <a:latin typeface="Times New Roman"/>
                <a:cs typeface="Times New Roman"/>
              </a:rPr>
              <a:t>θ</a:t>
            </a:r>
            <a:endParaRPr lang="en-US" i="1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772100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Sampling poses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524000"/>
            <a:ext cx="8458200" cy="2438400"/>
          </a:xfrm>
        </p:spPr>
        <p:txBody>
          <a:bodyPr/>
          <a:lstStyle/>
          <a:p>
            <a:r>
              <a:rPr lang="en-US" dirty="0" smtClean="0"/>
              <a:t>Sometimes it is desirable to </a:t>
            </a:r>
            <a:r>
              <a:rPr lang="en-US" u="sng" dirty="0" smtClean="0"/>
              <a:t>sample robot poses </a:t>
            </a:r>
            <a:r>
              <a:rPr lang="en-US" i="1" u="sng" dirty="0" err="1" smtClean="0"/>
              <a:t>x</a:t>
            </a:r>
            <a:r>
              <a:rPr lang="en-US" i="1" u="sng" baseline="-25000" dirty="0" err="1" smtClean="0"/>
              <a:t>t</a:t>
            </a:r>
            <a:r>
              <a:rPr lang="en-US" dirty="0" smtClean="0"/>
              <a:t> that correspond to a </a:t>
            </a:r>
            <a:r>
              <a:rPr lang="en-US" u="sng" dirty="0" smtClean="0"/>
              <a:t>measurement</a:t>
            </a:r>
            <a:r>
              <a:rPr lang="en-US" dirty="0" smtClean="0"/>
              <a:t>  </a:t>
            </a:r>
            <a:r>
              <a:rPr lang="en-US" i="1" dirty="0" err="1" smtClean="0"/>
              <a:t>f</a:t>
            </a:r>
            <a:r>
              <a:rPr lang="en-US" i="1" baseline="-25000" dirty="0" err="1" smtClean="0"/>
              <a:t>t</a:t>
            </a:r>
            <a:r>
              <a:rPr lang="en-US" i="1" dirty="0" smtClean="0"/>
              <a:t> </a:t>
            </a:r>
            <a:r>
              <a:rPr lang="en-US" dirty="0" smtClean="0"/>
              <a:t>with feature identity </a:t>
            </a:r>
            <a:r>
              <a:rPr lang="en-US" i="1" dirty="0" smtClean="0"/>
              <a:t>c</a:t>
            </a:r>
            <a:r>
              <a:rPr lang="en-US" i="1" baseline="-25000" dirty="0" smtClean="0"/>
              <a:t>t</a:t>
            </a:r>
            <a:r>
              <a:rPr lang="en-US" dirty="0" smtClean="0"/>
              <a:t>. </a:t>
            </a:r>
          </a:p>
          <a:p>
            <a:r>
              <a:rPr lang="en-US" dirty="0" smtClean="0">
                <a:solidFill>
                  <a:srgbClr val="800000"/>
                </a:solidFill>
              </a:rPr>
              <a:t>To sample robot pose we have to make further assumptions. In particular we want to </a:t>
            </a:r>
            <a:r>
              <a:rPr lang="en-US" u="sng" dirty="0" smtClean="0">
                <a:solidFill>
                  <a:srgbClr val="800000"/>
                </a:solidFill>
              </a:rPr>
              <a:t>know the prior </a:t>
            </a:r>
            <a:r>
              <a:rPr lang="en-US" i="1" u="sng" dirty="0" smtClean="0">
                <a:solidFill>
                  <a:srgbClr val="800000"/>
                </a:solidFill>
              </a:rPr>
              <a:t>p</a:t>
            </a:r>
            <a:r>
              <a:rPr lang="en-US" u="sng" dirty="0" smtClean="0">
                <a:solidFill>
                  <a:srgbClr val="800000"/>
                </a:solidFill>
              </a:rPr>
              <a:t>(</a:t>
            </a:r>
            <a:r>
              <a:rPr lang="en-US" i="1" u="sng" dirty="0" err="1" smtClean="0">
                <a:solidFill>
                  <a:srgbClr val="800000"/>
                </a:solidFill>
              </a:rPr>
              <a:t>x</a:t>
            </a:r>
            <a:r>
              <a:rPr lang="en-US" i="1" u="sng" baseline="-25000" dirty="0" err="1" smtClean="0">
                <a:solidFill>
                  <a:srgbClr val="800000"/>
                </a:solidFill>
              </a:rPr>
              <a:t>t</a:t>
            </a:r>
            <a:r>
              <a:rPr lang="en-US" u="sng" dirty="0" smtClean="0">
                <a:solidFill>
                  <a:srgbClr val="800000"/>
                </a:solidFill>
              </a:rPr>
              <a:t>| </a:t>
            </a:r>
            <a:r>
              <a:rPr lang="en-US" i="1" u="sng" dirty="0" err="1" smtClean="0">
                <a:solidFill>
                  <a:srgbClr val="800000"/>
                </a:solidFill>
              </a:rPr>
              <a:t>c</a:t>
            </a:r>
            <a:r>
              <a:rPr lang="en-US" i="1" u="sng" baseline="-25000" dirty="0" err="1" smtClean="0">
                <a:solidFill>
                  <a:srgbClr val="800000"/>
                </a:solidFill>
              </a:rPr>
              <a:t>t</a:t>
            </a:r>
            <a:r>
              <a:rPr lang="en-US" u="sng" dirty="0" smtClean="0">
                <a:solidFill>
                  <a:srgbClr val="800000"/>
                </a:solidFill>
              </a:rPr>
              <a:t>, </a:t>
            </a:r>
            <a:r>
              <a:rPr lang="en-US" i="1" u="sng" dirty="0" smtClean="0">
                <a:solidFill>
                  <a:srgbClr val="800000"/>
                </a:solidFill>
              </a:rPr>
              <a:t>m</a:t>
            </a:r>
            <a:r>
              <a:rPr lang="en-US" u="sng" dirty="0" smtClean="0">
                <a:solidFill>
                  <a:srgbClr val="800000"/>
                </a:solidFill>
              </a:rPr>
              <a:t>)</a:t>
            </a:r>
            <a:r>
              <a:rPr lang="en-US" dirty="0" smtClean="0">
                <a:solidFill>
                  <a:srgbClr val="800000"/>
                </a:solidFill>
              </a:rPr>
              <a:t>. For simplicity we will assume this prior as </a:t>
            </a:r>
            <a:r>
              <a:rPr lang="en-US" u="sng" dirty="0" smtClean="0">
                <a:solidFill>
                  <a:srgbClr val="800000"/>
                </a:solidFill>
              </a:rPr>
              <a:t>uniform</a:t>
            </a:r>
            <a:r>
              <a:rPr lang="en-US" dirty="0" smtClean="0">
                <a:solidFill>
                  <a:srgbClr val="800000"/>
                </a:solidFill>
              </a:rPr>
              <a:t>.</a:t>
            </a:r>
          </a:p>
          <a:p>
            <a:r>
              <a:rPr lang="en-US" dirty="0" smtClean="0"/>
              <a:t>We then use Baye’s rule: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WEP 280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Robot perception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Slide </a:t>
            </a:r>
            <a:fld id="{9FF87144-A1C4-A743-BC37-8C2BB1B2E564}" type="slidenum">
              <a:rPr lang="en-US" smtClean="0"/>
              <a:pPr>
                <a:defRPr/>
              </a:pPr>
              <a:t>121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7315200" y="1828800"/>
            <a:ext cx="327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 smtClean="0">
                <a:solidFill>
                  <a:srgbClr val="003366"/>
                </a:solidFill>
                <a:latin typeface="Times New Roman"/>
                <a:cs typeface="Times New Roman"/>
              </a:rPr>
              <a:t>i</a:t>
            </a:r>
            <a:endParaRPr lang="en-US" i="1" dirty="0">
              <a:solidFill>
                <a:srgbClr val="003366"/>
              </a:solidFill>
              <a:latin typeface="Times New Roman"/>
              <a:cs typeface="Times New Roman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308600" y="2603500"/>
            <a:ext cx="38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err="1" smtClean="0">
                <a:solidFill>
                  <a:srgbClr val="800000"/>
                </a:solidFill>
                <a:latin typeface="Times New Roman"/>
                <a:cs typeface="Times New Roman"/>
              </a:rPr>
              <a:t>i</a:t>
            </a:r>
            <a:endParaRPr lang="en-US" i="1" dirty="0">
              <a:solidFill>
                <a:srgbClr val="800000"/>
              </a:solidFill>
              <a:latin typeface="Times New Roman"/>
              <a:cs typeface="Times New Roman"/>
            </a:endParaRPr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01043352"/>
              </p:ext>
            </p:extLst>
          </p:nvPr>
        </p:nvGraphicFramePr>
        <p:xfrm>
          <a:off x="2057400" y="4343400"/>
          <a:ext cx="5077326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0061" name="Equation" r:id="rId3" imgW="2679700" imgH="482600" progId="Equation.3">
                  <p:embed/>
                </p:oleObj>
              </mc:Choice>
              <mc:Fallback>
                <p:oleObj name="Equation" r:id="rId3" imgW="2679700" imgH="482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57400" y="4343400"/>
                        <a:ext cx="5077326" cy="914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4495800" y="1828800"/>
            <a:ext cx="327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 smtClean="0">
                <a:solidFill>
                  <a:srgbClr val="003366"/>
                </a:solidFill>
                <a:latin typeface="Times New Roman"/>
                <a:cs typeface="Times New Roman"/>
              </a:rPr>
              <a:t>i</a:t>
            </a:r>
            <a:endParaRPr lang="en-US" i="1" dirty="0">
              <a:solidFill>
                <a:srgbClr val="003366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135296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1447800"/>
          </a:xfrm>
        </p:spPr>
        <p:txBody>
          <a:bodyPr/>
          <a:lstStyle/>
          <a:p>
            <a:r>
              <a:rPr lang="en-US" dirty="0"/>
              <a:t>Sensor model with known correspondence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WEP 280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Robot perception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Slide </a:t>
            </a:r>
            <a:fld id="{9FF87144-A1C4-A743-BC37-8C2BB1B2E564}" type="slidenum">
              <a:rPr lang="en-US" smtClean="0"/>
              <a:pPr>
                <a:defRPr/>
              </a:pPr>
              <a:t>122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905000"/>
            <a:ext cx="8323653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1710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1447800"/>
          </a:xfrm>
        </p:spPr>
        <p:txBody>
          <a:bodyPr/>
          <a:lstStyle/>
          <a:p>
            <a:r>
              <a:rPr lang="en-US" dirty="0"/>
              <a:t>Sensor model with known correspondence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WEP 280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Robot perception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Slide </a:t>
            </a:r>
            <a:fld id="{9FF87144-A1C4-A743-BC37-8C2BB1B2E564}" type="slidenum">
              <a:rPr lang="en-US" smtClean="0"/>
              <a:pPr>
                <a:defRPr/>
              </a:pPr>
              <a:t>123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209800"/>
            <a:ext cx="7815470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6809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considerations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524000"/>
            <a:ext cx="8534400" cy="4267200"/>
          </a:xfrm>
        </p:spPr>
        <p:txBody>
          <a:bodyPr/>
          <a:lstStyle/>
          <a:p>
            <a:r>
              <a:rPr lang="en-US" dirty="0" smtClean="0"/>
              <a:t>Both algorithms for landmark-based measurements assume </a:t>
            </a:r>
            <a:r>
              <a:rPr lang="en-US" u="sng" dirty="0" smtClean="0"/>
              <a:t>known correspondence</a:t>
            </a:r>
            <a:r>
              <a:rPr lang="en-US" dirty="0" smtClean="0"/>
              <a:t>. Unknown correspondence will be discussed later.</a:t>
            </a:r>
          </a:p>
          <a:p>
            <a:r>
              <a:rPr lang="en-US" dirty="0" smtClean="0">
                <a:solidFill>
                  <a:srgbClr val="800000"/>
                </a:solidFill>
              </a:rPr>
              <a:t>The main reason for using features is </a:t>
            </a:r>
            <a:r>
              <a:rPr lang="en-US" u="sng" dirty="0" smtClean="0">
                <a:solidFill>
                  <a:srgbClr val="800000"/>
                </a:solidFill>
              </a:rPr>
              <a:t>computational</a:t>
            </a:r>
            <a:r>
              <a:rPr lang="en-US" dirty="0" smtClean="0">
                <a:solidFill>
                  <a:srgbClr val="800000"/>
                </a:solidFill>
              </a:rPr>
              <a:t>:  a few hundred instead of a few million.</a:t>
            </a:r>
          </a:p>
          <a:p>
            <a:r>
              <a:rPr lang="en-US" dirty="0"/>
              <a:t>With the advent of fast computers, features have </a:t>
            </a:r>
            <a:r>
              <a:rPr lang="en-US" u="sng" dirty="0"/>
              <a:t>gradually lost</a:t>
            </a:r>
            <a:r>
              <a:rPr lang="en-US" dirty="0"/>
              <a:t> importance in the field of robotics.</a:t>
            </a:r>
          </a:p>
          <a:p>
            <a:r>
              <a:rPr lang="en-US" dirty="0">
                <a:solidFill>
                  <a:srgbClr val="800000"/>
                </a:solidFill>
              </a:rPr>
              <a:t>Instead most state of the art algorithms use </a:t>
            </a:r>
            <a:r>
              <a:rPr lang="en-US" u="sng" dirty="0">
                <a:solidFill>
                  <a:srgbClr val="800000"/>
                </a:solidFill>
              </a:rPr>
              <a:t>dense measurement vectors</a:t>
            </a:r>
            <a:r>
              <a:rPr lang="en-US" dirty="0">
                <a:solidFill>
                  <a:srgbClr val="800000"/>
                </a:solidFill>
              </a:rPr>
              <a:t>. They also use dense location-based maps to represent the environment.</a:t>
            </a:r>
          </a:p>
          <a:p>
            <a:endParaRPr lang="en-US" dirty="0" smtClean="0">
              <a:solidFill>
                <a:srgbClr val="800000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WEP 280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Robot perception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Slide </a:t>
            </a:r>
            <a:fld id="{9FF87144-A1C4-A743-BC37-8C2BB1B2E564}" type="slidenum">
              <a:rPr lang="en-US" smtClean="0"/>
              <a:pPr>
                <a:defRPr/>
              </a:pPr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2104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Practical considerations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Models discussed here are </a:t>
            </a:r>
            <a:r>
              <a:rPr lang="en-US" u="sng" dirty="0" smtClean="0"/>
              <a:t>only representatives</a:t>
            </a:r>
            <a:r>
              <a:rPr lang="en-US" dirty="0" smtClean="0"/>
              <a:t> of a much broader class of probabilistic models.</a:t>
            </a:r>
          </a:p>
          <a:p>
            <a:r>
              <a:rPr lang="en-US" dirty="0" smtClean="0">
                <a:solidFill>
                  <a:srgbClr val="800000"/>
                </a:solidFill>
              </a:rPr>
              <a:t>In choosing the right model, it is important to </a:t>
            </a:r>
            <a:r>
              <a:rPr lang="en-US" u="sng" dirty="0" smtClean="0">
                <a:solidFill>
                  <a:srgbClr val="800000"/>
                </a:solidFill>
              </a:rPr>
              <a:t>trade off </a:t>
            </a:r>
            <a:r>
              <a:rPr lang="en-US" dirty="0" smtClean="0">
                <a:solidFill>
                  <a:srgbClr val="800000"/>
                </a:solidFill>
              </a:rPr>
              <a:t>physical realism with properties that might be desirable for an algorithm using these models.</a:t>
            </a:r>
          </a:p>
          <a:p>
            <a:r>
              <a:rPr lang="en-US" dirty="0" smtClean="0"/>
              <a:t>As a general rule of thumb, the </a:t>
            </a:r>
            <a:r>
              <a:rPr lang="en-US" u="sng" dirty="0" smtClean="0"/>
              <a:t>more accurate</a:t>
            </a:r>
            <a:r>
              <a:rPr lang="en-US" dirty="0" smtClean="0"/>
              <a:t> a model, the </a:t>
            </a:r>
            <a:r>
              <a:rPr lang="en-US" u="sng" dirty="0" smtClean="0"/>
              <a:t>better</a:t>
            </a:r>
            <a:r>
              <a:rPr lang="en-US" dirty="0" smtClean="0"/>
              <a:t>.</a:t>
            </a:r>
          </a:p>
          <a:p>
            <a:r>
              <a:rPr lang="en-US" dirty="0" smtClean="0">
                <a:solidFill>
                  <a:srgbClr val="800000"/>
                </a:solidFill>
              </a:rPr>
              <a:t>The </a:t>
            </a:r>
            <a:r>
              <a:rPr lang="en-US" u="sng" dirty="0" smtClean="0">
                <a:solidFill>
                  <a:srgbClr val="800000"/>
                </a:solidFill>
              </a:rPr>
              <a:t>more information</a:t>
            </a:r>
            <a:r>
              <a:rPr lang="en-US" dirty="0" smtClean="0">
                <a:solidFill>
                  <a:srgbClr val="800000"/>
                </a:solidFill>
              </a:rPr>
              <a:t> we can extract from the sensor measurement, the </a:t>
            </a:r>
            <a:r>
              <a:rPr lang="en-US" u="sng" dirty="0" smtClean="0">
                <a:solidFill>
                  <a:srgbClr val="800000"/>
                </a:solidFill>
              </a:rPr>
              <a:t>better</a:t>
            </a:r>
            <a:r>
              <a:rPr lang="en-US" dirty="0" smtClean="0">
                <a:solidFill>
                  <a:srgbClr val="800000"/>
                </a:solidFill>
              </a:rPr>
              <a:t>.</a:t>
            </a:r>
          </a:p>
          <a:p>
            <a:r>
              <a:rPr lang="en-US" u="sng" dirty="0" smtClean="0"/>
              <a:t>Feature-based </a:t>
            </a:r>
            <a:r>
              <a:rPr lang="en-US" dirty="0" smtClean="0"/>
              <a:t>models extract </a:t>
            </a:r>
            <a:r>
              <a:rPr lang="en-US" u="sng" dirty="0" smtClean="0"/>
              <a:t>relatively little information</a:t>
            </a:r>
            <a:r>
              <a:rPr lang="en-US" dirty="0" smtClean="0"/>
              <a:t> (high-dimensional space projected to low-dimensional space)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WEP 280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Robot perception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Slide </a:t>
            </a:r>
            <a:fld id="{9FF87144-A1C4-A743-BC37-8C2BB1B2E564}" type="slidenum">
              <a:rPr lang="en-US" smtClean="0"/>
              <a:pPr>
                <a:defRPr/>
              </a:pPr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0969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Practical considerations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Feature-based methods tend to </a:t>
            </a:r>
            <a:r>
              <a:rPr lang="en-US" u="sng" dirty="0" smtClean="0"/>
              <a:t>produce inferior results</a:t>
            </a:r>
            <a:r>
              <a:rPr lang="en-US" dirty="0" smtClean="0"/>
              <a:t>. The disadvantage is offset by </a:t>
            </a:r>
            <a:r>
              <a:rPr lang="en-US" u="sng" dirty="0" smtClean="0"/>
              <a:t>superior computational properties</a:t>
            </a:r>
            <a:r>
              <a:rPr lang="en-US" dirty="0" smtClean="0"/>
              <a:t> of feature-based representations.</a:t>
            </a:r>
          </a:p>
          <a:p>
            <a:r>
              <a:rPr lang="en-US" dirty="0" smtClean="0">
                <a:solidFill>
                  <a:srgbClr val="800000"/>
                </a:solidFill>
              </a:rPr>
              <a:t>When adjusting the intrinsic parameters of a measurement model it is often useful to </a:t>
            </a:r>
            <a:r>
              <a:rPr lang="en-US" u="sng" dirty="0" smtClean="0">
                <a:solidFill>
                  <a:srgbClr val="800000"/>
                </a:solidFill>
              </a:rPr>
              <a:t>artificially inflate the uncertainty</a:t>
            </a:r>
            <a:r>
              <a:rPr lang="en-US" dirty="0" smtClean="0">
                <a:solidFill>
                  <a:srgbClr val="800000"/>
                </a:solidFill>
              </a:rPr>
              <a:t>.</a:t>
            </a:r>
          </a:p>
          <a:p>
            <a:r>
              <a:rPr lang="en-US" dirty="0" smtClean="0"/>
              <a:t>This is done because to make probabilistic techniques computationally tractable, we have to </a:t>
            </a:r>
            <a:r>
              <a:rPr lang="en-US" u="sng" dirty="0" smtClean="0"/>
              <a:t>ignore dependencies</a:t>
            </a:r>
            <a:r>
              <a:rPr lang="en-US" dirty="0" smtClean="0"/>
              <a:t> that exist in the physical world.</a:t>
            </a:r>
          </a:p>
          <a:p>
            <a:r>
              <a:rPr lang="en-US" dirty="0" smtClean="0">
                <a:solidFill>
                  <a:srgbClr val="800000"/>
                </a:solidFill>
              </a:rPr>
              <a:t>When such dependencies are not modeled, algorithms that integrate evidence from multiple measurement quickly become </a:t>
            </a:r>
            <a:r>
              <a:rPr lang="en-US" u="sng" dirty="0" smtClean="0">
                <a:solidFill>
                  <a:srgbClr val="800000"/>
                </a:solidFill>
              </a:rPr>
              <a:t>overconfident</a:t>
            </a:r>
            <a:r>
              <a:rPr lang="en-US" dirty="0" smtClean="0">
                <a:solidFill>
                  <a:srgbClr val="800000"/>
                </a:solidFill>
              </a:rPr>
              <a:t>. </a:t>
            </a:r>
            <a:endParaRPr lang="en-US" dirty="0">
              <a:solidFill>
                <a:srgbClr val="800000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WEP 280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Robot perception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Slide </a:t>
            </a:r>
            <a:fld id="{9FF87144-A1C4-A743-BC37-8C2BB1B2E564}" type="slidenum">
              <a:rPr lang="en-US" smtClean="0"/>
              <a:pPr>
                <a:defRPr/>
              </a:pPr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7928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Practical considerations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u="sng" dirty="0" smtClean="0"/>
              <a:t>Overconfidence</a:t>
            </a:r>
            <a:r>
              <a:rPr lang="en-US" dirty="0" smtClean="0"/>
              <a:t> can ultimately lead to </a:t>
            </a:r>
            <a:r>
              <a:rPr lang="en-US" u="sng" dirty="0" smtClean="0"/>
              <a:t>wrong conclusions</a:t>
            </a:r>
            <a:r>
              <a:rPr lang="en-US" dirty="0" smtClean="0"/>
              <a:t>, which negatively affects the results.</a:t>
            </a:r>
          </a:p>
          <a:p>
            <a:r>
              <a:rPr lang="en-US" dirty="0" smtClean="0">
                <a:solidFill>
                  <a:srgbClr val="800000"/>
                </a:solidFill>
              </a:rPr>
              <a:t>It is therefore a good rule of thumb to </a:t>
            </a:r>
            <a:r>
              <a:rPr lang="en-US" u="sng" dirty="0" smtClean="0">
                <a:solidFill>
                  <a:srgbClr val="800000"/>
                </a:solidFill>
              </a:rPr>
              <a:t>reduce the information</a:t>
            </a:r>
            <a:r>
              <a:rPr lang="en-US" dirty="0" smtClean="0">
                <a:solidFill>
                  <a:srgbClr val="800000"/>
                </a:solidFill>
              </a:rPr>
              <a:t> conveyed by a sensor.</a:t>
            </a:r>
          </a:p>
          <a:p>
            <a:r>
              <a:rPr lang="en-US" dirty="0" smtClean="0"/>
              <a:t>Doing so by projecting the measurement into a low-dimensional feature space is one way of achieving this.</a:t>
            </a:r>
          </a:p>
          <a:p>
            <a:r>
              <a:rPr lang="en-US" dirty="0" smtClean="0">
                <a:solidFill>
                  <a:srgbClr val="800000"/>
                </a:solidFill>
              </a:rPr>
              <a:t>A better way is to uniformly decaying the information by </a:t>
            </a:r>
            <a:r>
              <a:rPr lang="en-US" u="sng" dirty="0" err="1" smtClean="0">
                <a:solidFill>
                  <a:srgbClr val="800000"/>
                </a:solidFill>
              </a:rPr>
              <a:t>exponentiating</a:t>
            </a:r>
            <a:r>
              <a:rPr lang="en-US" dirty="0" smtClean="0">
                <a:solidFill>
                  <a:srgbClr val="800000"/>
                </a:solidFill>
              </a:rPr>
              <a:t> a measurement model with a parameter </a:t>
            </a:r>
            <a:r>
              <a:rPr lang="en-US" i="1" dirty="0" smtClean="0">
                <a:solidFill>
                  <a:srgbClr val="800000"/>
                </a:solidFill>
              </a:rPr>
              <a:t>α</a:t>
            </a:r>
            <a:r>
              <a:rPr lang="en-US" dirty="0" smtClean="0">
                <a:solidFill>
                  <a:srgbClr val="800000"/>
                </a:solidFill>
              </a:rPr>
              <a:t>, in that it does not introduce additional variance in the outcome of a probabilistic algorithm.</a:t>
            </a:r>
            <a:endParaRPr lang="en-US" dirty="0">
              <a:solidFill>
                <a:srgbClr val="800000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WEP 280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Robot perception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Slide </a:t>
            </a:r>
            <a:fld id="{9FF87144-A1C4-A743-BC37-8C2BB1B2E564}" type="slidenum">
              <a:rPr lang="en-US" smtClean="0"/>
              <a:pPr>
                <a:defRPr/>
              </a:pPr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0704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WEP 280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Robot perception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Slide </a:t>
            </a:r>
            <a:fld id="{9FF87144-A1C4-A743-BC37-8C2BB1B2E564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9842987"/>
              </p:ext>
            </p:extLst>
          </p:nvPr>
        </p:nvGraphicFramePr>
        <p:xfrm>
          <a:off x="609600" y="533400"/>
          <a:ext cx="8077200" cy="55321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24200"/>
                <a:gridCol w="2971800"/>
                <a:gridCol w="990600"/>
                <a:gridCol w="990600"/>
              </a:tblGrid>
              <a:tr h="685800"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General classification</a:t>
                      </a:r>
                    </a:p>
                    <a:p>
                      <a:pPr algn="ctr"/>
                      <a:r>
                        <a:rPr lang="en-US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(typical use)</a:t>
                      </a:r>
                      <a:endParaRPr lang="en-US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Sensor</a:t>
                      </a:r>
                      <a:endParaRPr lang="en-US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PC or EC</a:t>
                      </a:r>
                      <a:endParaRPr lang="en-US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A or P</a:t>
                      </a:r>
                      <a:endParaRPr lang="en-US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FF"/>
                    </a:solidFill>
                  </a:tcPr>
                </a:tc>
              </a:tr>
              <a:tr h="35956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Ground</a:t>
                      </a:r>
                      <a:r>
                        <a:rPr lang="en-US" baseline="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-based beacons</a:t>
                      </a:r>
                    </a:p>
                    <a:p>
                      <a:r>
                        <a:rPr lang="en-US" baseline="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(localization in a fixed reference frame)</a:t>
                      </a:r>
                      <a:endParaRPr lang="en-US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GPS</a:t>
                      </a:r>
                    </a:p>
                    <a:p>
                      <a:r>
                        <a:rPr lang="en-US" baseline="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Active optical or RF beacons</a:t>
                      </a:r>
                    </a:p>
                    <a:p>
                      <a:r>
                        <a:rPr lang="en-US" baseline="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Active ultrasonic beacons</a:t>
                      </a:r>
                    </a:p>
                    <a:p>
                      <a:r>
                        <a:rPr lang="en-US" baseline="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Reflective beacons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EC</a:t>
                      </a:r>
                    </a:p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EC</a:t>
                      </a:r>
                    </a:p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EC</a:t>
                      </a:r>
                    </a:p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EC</a:t>
                      </a:r>
                      <a:endParaRPr lang="en-US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A</a:t>
                      </a:r>
                    </a:p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A</a:t>
                      </a:r>
                    </a:p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A</a:t>
                      </a:r>
                    </a:p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A</a:t>
                      </a:r>
                      <a:endParaRPr lang="en-US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5956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800000"/>
                          </a:solidFill>
                          <a:latin typeface="Times New Roman"/>
                          <a:cs typeface="Times New Roman"/>
                        </a:rPr>
                        <a:t>Active ranging</a:t>
                      </a:r>
                    </a:p>
                    <a:p>
                      <a:r>
                        <a:rPr lang="en-US" dirty="0" smtClean="0">
                          <a:solidFill>
                            <a:srgbClr val="800000"/>
                          </a:solidFill>
                          <a:latin typeface="Times New Roman"/>
                          <a:cs typeface="Times New Roman"/>
                        </a:rPr>
                        <a:t>(reflective, time of flight,</a:t>
                      </a:r>
                      <a:r>
                        <a:rPr lang="en-US" baseline="0" dirty="0" smtClean="0">
                          <a:solidFill>
                            <a:srgbClr val="800000"/>
                          </a:solidFill>
                          <a:latin typeface="Times New Roman"/>
                          <a:cs typeface="Times New Roman"/>
                        </a:rPr>
                        <a:t> and geometric triangulation)</a:t>
                      </a:r>
                      <a:endParaRPr lang="en-US" dirty="0">
                        <a:solidFill>
                          <a:srgbClr val="8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800000"/>
                          </a:solidFill>
                          <a:latin typeface="Times New Roman"/>
                          <a:cs typeface="Times New Roman"/>
                        </a:rPr>
                        <a:t>Reflective</a:t>
                      </a:r>
                      <a:r>
                        <a:rPr lang="en-US" baseline="0" dirty="0" smtClean="0">
                          <a:solidFill>
                            <a:srgbClr val="800000"/>
                          </a:solidFill>
                          <a:latin typeface="Times New Roman"/>
                          <a:cs typeface="Times New Roman"/>
                        </a:rPr>
                        <a:t> sensors</a:t>
                      </a:r>
                    </a:p>
                    <a:p>
                      <a:r>
                        <a:rPr lang="en-US" baseline="0" dirty="0" smtClean="0">
                          <a:solidFill>
                            <a:srgbClr val="800000"/>
                          </a:solidFill>
                          <a:latin typeface="Times New Roman"/>
                          <a:cs typeface="Times New Roman"/>
                        </a:rPr>
                        <a:t>Ultrasonic sensor</a:t>
                      </a:r>
                    </a:p>
                    <a:p>
                      <a:r>
                        <a:rPr lang="en-US" baseline="0" dirty="0" smtClean="0">
                          <a:solidFill>
                            <a:srgbClr val="800000"/>
                          </a:solidFill>
                          <a:latin typeface="Times New Roman"/>
                          <a:cs typeface="Times New Roman"/>
                        </a:rPr>
                        <a:t>Laser rangefinder</a:t>
                      </a:r>
                    </a:p>
                    <a:p>
                      <a:r>
                        <a:rPr lang="en-US" baseline="0" dirty="0" smtClean="0">
                          <a:solidFill>
                            <a:srgbClr val="800000"/>
                          </a:solidFill>
                          <a:latin typeface="Times New Roman"/>
                          <a:cs typeface="Times New Roman"/>
                        </a:rPr>
                        <a:t>Optical triangulation (1D)</a:t>
                      </a:r>
                    </a:p>
                    <a:p>
                      <a:r>
                        <a:rPr lang="en-US" baseline="0" dirty="0" smtClean="0">
                          <a:solidFill>
                            <a:srgbClr val="800000"/>
                          </a:solidFill>
                          <a:latin typeface="Times New Roman"/>
                          <a:cs typeface="Times New Roman"/>
                        </a:rPr>
                        <a:t>Structured light (2D)</a:t>
                      </a:r>
                      <a:endParaRPr lang="en-US" dirty="0" smtClean="0">
                        <a:solidFill>
                          <a:srgbClr val="8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800000"/>
                          </a:solidFill>
                          <a:latin typeface="Times New Roman"/>
                          <a:cs typeface="Times New Roman"/>
                        </a:rPr>
                        <a:t>EC</a:t>
                      </a:r>
                    </a:p>
                    <a:p>
                      <a:r>
                        <a:rPr lang="en-US" dirty="0" smtClean="0">
                          <a:solidFill>
                            <a:srgbClr val="800000"/>
                          </a:solidFill>
                          <a:latin typeface="Times New Roman"/>
                          <a:cs typeface="Times New Roman"/>
                        </a:rPr>
                        <a:t>EC</a:t>
                      </a:r>
                    </a:p>
                    <a:p>
                      <a:r>
                        <a:rPr lang="en-US" dirty="0" smtClean="0">
                          <a:solidFill>
                            <a:srgbClr val="800000"/>
                          </a:solidFill>
                          <a:latin typeface="Times New Roman"/>
                          <a:cs typeface="Times New Roman"/>
                        </a:rPr>
                        <a:t>EC</a:t>
                      </a:r>
                    </a:p>
                    <a:p>
                      <a:r>
                        <a:rPr lang="en-US" dirty="0" smtClean="0">
                          <a:solidFill>
                            <a:srgbClr val="800000"/>
                          </a:solidFill>
                          <a:latin typeface="Times New Roman"/>
                          <a:cs typeface="Times New Roman"/>
                        </a:rPr>
                        <a:t>EC</a:t>
                      </a:r>
                    </a:p>
                    <a:p>
                      <a:r>
                        <a:rPr lang="en-US" dirty="0" smtClean="0">
                          <a:solidFill>
                            <a:srgbClr val="800000"/>
                          </a:solidFill>
                          <a:latin typeface="Times New Roman"/>
                          <a:cs typeface="Times New Roman"/>
                        </a:rPr>
                        <a:t>EC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800000"/>
                          </a:solidFill>
                          <a:latin typeface="Times New Roman"/>
                          <a:cs typeface="Times New Roman"/>
                        </a:rPr>
                        <a:t>P</a:t>
                      </a:r>
                    </a:p>
                    <a:p>
                      <a:r>
                        <a:rPr lang="en-US" dirty="0" smtClean="0">
                          <a:solidFill>
                            <a:srgbClr val="800000"/>
                          </a:solidFill>
                          <a:latin typeface="Times New Roman"/>
                          <a:cs typeface="Times New Roman"/>
                        </a:rPr>
                        <a:t>P</a:t>
                      </a:r>
                    </a:p>
                    <a:p>
                      <a:r>
                        <a:rPr lang="en-US" dirty="0" smtClean="0">
                          <a:solidFill>
                            <a:srgbClr val="800000"/>
                          </a:solidFill>
                          <a:latin typeface="Times New Roman"/>
                          <a:cs typeface="Times New Roman"/>
                        </a:rPr>
                        <a:t>A</a:t>
                      </a:r>
                    </a:p>
                    <a:p>
                      <a:r>
                        <a:rPr lang="en-US" dirty="0" smtClean="0">
                          <a:solidFill>
                            <a:srgbClr val="800000"/>
                          </a:solidFill>
                          <a:latin typeface="Times New Roman"/>
                          <a:cs typeface="Times New Roman"/>
                        </a:rPr>
                        <a:t>A</a:t>
                      </a:r>
                    </a:p>
                    <a:p>
                      <a:r>
                        <a:rPr lang="en-US" dirty="0" smtClean="0">
                          <a:solidFill>
                            <a:srgbClr val="800000"/>
                          </a:solidFill>
                          <a:latin typeface="Times New Roman"/>
                          <a:cs typeface="Times New Roman"/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5956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Motion/speed</a:t>
                      </a:r>
                      <a:r>
                        <a:rPr lang="en-US" baseline="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sensors</a:t>
                      </a:r>
                      <a:endParaRPr lang="en-US" dirty="0" smtClean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(speed</a:t>
                      </a:r>
                      <a:r>
                        <a:rPr lang="en-US" baseline="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relative to a fixed or moving object)</a:t>
                      </a:r>
                      <a:endParaRPr lang="en-US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Doppler radar</a:t>
                      </a:r>
                    </a:p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Doppler sound</a:t>
                      </a:r>
                      <a:endParaRPr lang="en-US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EC</a:t>
                      </a:r>
                    </a:p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PC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A</a:t>
                      </a:r>
                    </a:p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5956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800000"/>
                          </a:solidFill>
                          <a:latin typeface="Times New Roman"/>
                          <a:cs typeface="Times New Roman"/>
                        </a:rPr>
                        <a:t>Vision-based sensors</a:t>
                      </a:r>
                    </a:p>
                    <a:p>
                      <a:r>
                        <a:rPr lang="en-US" dirty="0" smtClean="0">
                          <a:solidFill>
                            <a:srgbClr val="800000"/>
                          </a:solidFill>
                          <a:latin typeface="Times New Roman"/>
                          <a:cs typeface="Times New Roman"/>
                        </a:rPr>
                        <a:t>(visual</a:t>
                      </a:r>
                      <a:r>
                        <a:rPr lang="en-US" baseline="0" dirty="0" smtClean="0">
                          <a:solidFill>
                            <a:srgbClr val="800000"/>
                          </a:solidFill>
                          <a:latin typeface="Times New Roman"/>
                          <a:cs typeface="Times New Roman"/>
                        </a:rPr>
                        <a:t> ranging, whole image analysis, segmentation)</a:t>
                      </a:r>
                      <a:endParaRPr lang="en-US" dirty="0">
                        <a:solidFill>
                          <a:srgbClr val="8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800000"/>
                          </a:solidFill>
                          <a:latin typeface="Times New Roman"/>
                          <a:cs typeface="Times New Roman"/>
                        </a:rPr>
                        <a:t>CCD/CMOS cameras</a:t>
                      </a:r>
                    </a:p>
                    <a:p>
                      <a:r>
                        <a:rPr lang="en-US" dirty="0" smtClean="0">
                          <a:solidFill>
                            <a:srgbClr val="800000"/>
                          </a:solidFill>
                          <a:latin typeface="Times New Roman"/>
                          <a:cs typeface="Times New Roman"/>
                        </a:rPr>
                        <a:t>Visual ranging packages</a:t>
                      </a:r>
                    </a:p>
                    <a:p>
                      <a:r>
                        <a:rPr lang="en-US" dirty="0" smtClean="0">
                          <a:solidFill>
                            <a:srgbClr val="800000"/>
                          </a:solidFill>
                          <a:latin typeface="Times New Roman"/>
                          <a:cs typeface="Times New Roman"/>
                        </a:rPr>
                        <a:t>Object tracking packages</a:t>
                      </a:r>
                      <a:endParaRPr lang="en-US" dirty="0">
                        <a:solidFill>
                          <a:srgbClr val="8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800000"/>
                          </a:solidFill>
                          <a:latin typeface="Times New Roman"/>
                          <a:cs typeface="Times New Roman"/>
                        </a:rPr>
                        <a:t>EC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800000"/>
                          </a:solidFill>
                          <a:latin typeface="Times New Roman"/>
                          <a:cs typeface="Times New Roman"/>
                        </a:rPr>
                        <a:t>P</a:t>
                      </a:r>
                      <a:endParaRPr lang="en-US" dirty="0">
                        <a:solidFill>
                          <a:srgbClr val="8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59560">
                <a:tc gridSpan="4"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A: active; P: passive;</a:t>
                      </a:r>
                      <a:r>
                        <a:rPr lang="en-US" baseline="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P/A: passive/active; PC: proprioceptive; EC: exteroceptive</a:t>
                      </a:r>
                      <a:endParaRPr lang="en-US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276558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914400"/>
          </a:xfrm>
        </p:spPr>
        <p:txBody>
          <a:bodyPr/>
          <a:lstStyle/>
          <a:p>
            <a:r>
              <a:rPr lang="en-US" dirty="0" smtClean="0"/>
              <a:t>Sensors: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219200"/>
            <a:ext cx="3657600" cy="5029200"/>
          </a:xfrm>
        </p:spPr>
        <p:txBody>
          <a:bodyPr/>
          <a:lstStyle/>
          <a:p>
            <a:r>
              <a:rPr lang="en-US" sz="2400" dirty="0" smtClean="0"/>
              <a:t>Optical encoders</a:t>
            </a:r>
          </a:p>
          <a:p>
            <a:pPr>
              <a:buFont typeface="Arial"/>
              <a:buChar char="•"/>
            </a:pPr>
            <a:r>
              <a:rPr lang="en-US" sz="2400" dirty="0" smtClean="0">
                <a:solidFill>
                  <a:srgbClr val="800000"/>
                </a:solidFill>
              </a:rPr>
              <a:t>Heading sensors</a:t>
            </a:r>
          </a:p>
          <a:p>
            <a:pPr lvl="1"/>
            <a:r>
              <a:rPr lang="en-US" sz="2000" dirty="0" smtClean="0"/>
              <a:t>compass</a:t>
            </a:r>
          </a:p>
          <a:p>
            <a:pPr lvl="1"/>
            <a:r>
              <a:rPr lang="en-US" sz="2000" dirty="0" smtClean="0"/>
              <a:t>gyroscope</a:t>
            </a:r>
          </a:p>
          <a:p>
            <a:r>
              <a:rPr lang="en-US" sz="2400" dirty="0" smtClean="0"/>
              <a:t>Accelerometers</a:t>
            </a:r>
          </a:p>
          <a:p>
            <a:r>
              <a:rPr lang="en-US" sz="2400" dirty="0" smtClean="0">
                <a:solidFill>
                  <a:srgbClr val="800000"/>
                </a:solidFill>
              </a:rPr>
              <a:t>IMU</a:t>
            </a:r>
          </a:p>
          <a:p>
            <a:r>
              <a:rPr lang="en-US" sz="2400" dirty="0" smtClean="0"/>
              <a:t>GPS</a:t>
            </a:r>
            <a:endParaRPr lang="en-US" sz="2400" dirty="0"/>
          </a:p>
          <a:p>
            <a:r>
              <a:rPr lang="en-US" sz="2400" dirty="0" smtClean="0">
                <a:solidFill>
                  <a:srgbClr val="800000"/>
                </a:solidFill>
              </a:rPr>
              <a:t>Range sensors</a:t>
            </a:r>
          </a:p>
          <a:p>
            <a:pPr lvl="1"/>
            <a:r>
              <a:rPr lang="en-US" sz="2000" dirty="0" smtClean="0"/>
              <a:t>sonar</a:t>
            </a:r>
          </a:p>
          <a:p>
            <a:pPr lvl="1"/>
            <a:r>
              <a:rPr lang="en-US" sz="2000" dirty="0" smtClean="0"/>
              <a:t>laser</a:t>
            </a:r>
          </a:p>
          <a:p>
            <a:pPr lvl="1"/>
            <a:r>
              <a:rPr lang="en-US" sz="2000" dirty="0" smtClean="0"/>
              <a:t>structured light</a:t>
            </a:r>
          </a:p>
          <a:p>
            <a:r>
              <a:rPr lang="en-US" sz="2400" dirty="0" smtClean="0"/>
              <a:t>Vision</a:t>
            </a:r>
            <a:endParaRPr lang="en-US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WEP 280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Robot perception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Slide </a:t>
            </a:r>
            <a:fld id="{9FF87144-A1C4-A743-BC37-8C2BB1B2E564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pic>
        <p:nvPicPr>
          <p:cNvPr id="7" name="Picture 5" descr="OdinSensors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1981200"/>
            <a:ext cx="5995821" cy="3487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372956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077200" cy="838200"/>
          </a:xfrm>
        </p:spPr>
        <p:txBody>
          <a:bodyPr/>
          <a:lstStyle/>
          <a:p>
            <a:r>
              <a:rPr lang="en-US" dirty="0" smtClean="0"/>
              <a:t>Encoders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WEP 280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Robot perception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Slide </a:t>
            </a:r>
            <a:fld id="{9FF87144-A1C4-A743-BC37-8C2BB1B2E564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2286000"/>
            <a:ext cx="2260600" cy="183930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1400" y="2209800"/>
            <a:ext cx="2425700" cy="395825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200" y="4343400"/>
            <a:ext cx="2043849" cy="19685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8400" y="2133600"/>
            <a:ext cx="2006600" cy="20066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72510" y="4267200"/>
            <a:ext cx="2288890" cy="18923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81000" y="1143000"/>
            <a:ext cx="8458200" cy="838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solidFill>
                  <a:srgbClr val="003366"/>
                </a:solidFill>
                <a:latin typeface="Times New Roman"/>
                <a:cs typeface="Times New Roman"/>
              </a:rPr>
              <a:t>Electro-mechanical device that converts linear or angular position or velocity to an analog or digital signal.</a:t>
            </a:r>
            <a:endParaRPr lang="en-US" sz="2400" dirty="0">
              <a:solidFill>
                <a:srgbClr val="003366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897221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Footer Placeholder 4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eaLnBrk="1" hangingPunct="1"/>
            <a:r>
              <a:rPr lang="en-US" sz="1400" smtClean="0">
                <a:solidFill>
                  <a:schemeClr val="tx1"/>
                </a:solidFill>
                <a:ea typeface="ＭＳ Ｐゴシック" charset="0"/>
                <a:cs typeface="Arial" charset="0"/>
              </a:rPr>
              <a:t>Robot perception</a:t>
            </a:r>
            <a:endParaRPr lang="en-US" sz="1400">
              <a:solidFill>
                <a:schemeClr val="tx1"/>
              </a:solidFill>
              <a:ea typeface="ＭＳ Ｐゴシック" charset="0"/>
              <a:cs typeface="Arial" charset="0"/>
            </a:endParaRPr>
          </a:p>
        </p:txBody>
      </p:sp>
      <p:sp>
        <p:nvSpPr>
          <p:cNvPr id="57346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eaLnBrk="1" hangingPunct="1"/>
            <a:r>
              <a:rPr lang="en-US" sz="1400">
                <a:solidFill>
                  <a:schemeClr val="tx1"/>
                </a:solidFill>
                <a:ea typeface="ＭＳ Ｐゴシック" charset="0"/>
                <a:cs typeface="Arial" charset="0"/>
              </a:rPr>
              <a:t>Slide </a:t>
            </a:r>
            <a:fld id="{4B1FFEAD-9FE8-B14B-B7EE-5FED071915A9}" type="slidenum">
              <a:rPr lang="en-US" sz="1400">
                <a:solidFill>
                  <a:schemeClr val="tx1"/>
                </a:solidFill>
                <a:ea typeface="ＭＳ Ｐゴシック" charset="0"/>
                <a:cs typeface="Arial" charset="0"/>
              </a:rPr>
              <a:pPr eaLnBrk="1" hangingPunct="1"/>
              <a:t>16</a:t>
            </a:fld>
            <a:endParaRPr lang="en-US" sz="1400">
              <a:solidFill>
                <a:schemeClr val="tx1"/>
              </a:solidFill>
              <a:ea typeface="ＭＳ Ｐゴシック" charset="0"/>
              <a:cs typeface="Arial" charset="0"/>
            </a:endParaRPr>
          </a:p>
        </p:txBody>
      </p:sp>
      <p:sp>
        <p:nvSpPr>
          <p:cNvPr id="57347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096962"/>
          </a:xfrm>
        </p:spPr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Rotary optical encoder</a:t>
            </a:r>
          </a:p>
        </p:txBody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752600"/>
            <a:ext cx="4495800" cy="44958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dirty="0">
                <a:latin typeface="Times New Roman" charset="0"/>
                <a:cs typeface="Arial" charset="0"/>
              </a:rPr>
              <a:t>Consists of a </a:t>
            </a:r>
            <a:r>
              <a:rPr lang="en-US" u="sng" dirty="0">
                <a:latin typeface="Times New Roman" charset="0"/>
                <a:cs typeface="Arial" charset="0"/>
              </a:rPr>
              <a:t>rotating disc</a:t>
            </a:r>
            <a:r>
              <a:rPr lang="en-US" dirty="0">
                <a:latin typeface="Times New Roman" charset="0"/>
                <a:cs typeface="Arial" charset="0"/>
              </a:rPr>
              <a:t>, a </a:t>
            </a:r>
            <a:r>
              <a:rPr lang="en-US" u="sng" dirty="0">
                <a:latin typeface="Times New Roman" charset="0"/>
                <a:cs typeface="Arial" charset="0"/>
              </a:rPr>
              <a:t>light source</a:t>
            </a:r>
            <a:r>
              <a:rPr lang="en-US" dirty="0">
                <a:latin typeface="Times New Roman" charset="0"/>
                <a:cs typeface="Arial" charset="0"/>
              </a:rPr>
              <a:t>, a </a:t>
            </a:r>
            <a:r>
              <a:rPr lang="en-US" u="sng" dirty="0" err="1">
                <a:latin typeface="Times New Roman" charset="0"/>
                <a:cs typeface="Arial" charset="0"/>
              </a:rPr>
              <a:t>photodetector</a:t>
            </a:r>
            <a:r>
              <a:rPr lang="en-US" dirty="0">
                <a:latin typeface="Times New Roman" charset="0"/>
                <a:cs typeface="Arial" charset="0"/>
              </a:rPr>
              <a:t> (light sensor). 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rgbClr val="800000"/>
                </a:solidFill>
                <a:latin typeface="Times New Roman" charset="0"/>
                <a:cs typeface="Arial" charset="0"/>
              </a:rPr>
              <a:t>The disc is mounted on the </a:t>
            </a:r>
            <a:r>
              <a:rPr lang="en-US" u="sng" dirty="0">
                <a:solidFill>
                  <a:srgbClr val="800000"/>
                </a:solidFill>
                <a:latin typeface="Times New Roman" charset="0"/>
                <a:cs typeface="Arial" charset="0"/>
              </a:rPr>
              <a:t>rotating shaft</a:t>
            </a:r>
            <a:r>
              <a:rPr lang="en-US" dirty="0">
                <a:solidFill>
                  <a:srgbClr val="800000"/>
                </a:solidFill>
                <a:latin typeface="Times New Roman" charset="0"/>
                <a:cs typeface="Arial" charset="0"/>
              </a:rPr>
              <a:t> and has coded patterns of opaque and transparent slots. </a:t>
            </a:r>
          </a:p>
          <a:p>
            <a:pPr>
              <a:lnSpc>
                <a:spcPct val="90000"/>
              </a:lnSpc>
            </a:pPr>
            <a:r>
              <a:rPr lang="en-US" dirty="0">
                <a:latin typeface="Times New Roman" charset="0"/>
                <a:cs typeface="Arial" charset="0"/>
              </a:rPr>
              <a:t>As the shaft rotates, the </a:t>
            </a:r>
            <a:r>
              <a:rPr lang="en-US" u="sng" dirty="0">
                <a:latin typeface="Times New Roman" charset="0"/>
                <a:cs typeface="Arial" charset="0"/>
              </a:rPr>
              <a:t>pattern interrupts the light</a:t>
            </a:r>
            <a:r>
              <a:rPr lang="en-US" dirty="0">
                <a:latin typeface="Times New Roman" charset="0"/>
                <a:cs typeface="Arial" charset="0"/>
              </a:rPr>
              <a:t>, thereby generating a </a:t>
            </a:r>
            <a:r>
              <a:rPr lang="en-US" u="sng" dirty="0">
                <a:latin typeface="Times New Roman" charset="0"/>
                <a:cs typeface="Arial" charset="0"/>
              </a:rPr>
              <a:t>digital</a:t>
            </a:r>
            <a:r>
              <a:rPr lang="en-US" dirty="0">
                <a:latin typeface="Times New Roman" charset="0"/>
                <a:cs typeface="Arial" charset="0"/>
              </a:rPr>
              <a:t> pulse → determine speed. </a:t>
            </a:r>
          </a:p>
        </p:txBody>
      </p:sp>
      <p:pic>
        <p:nvPicPr>
          <p:cNvPr id="57349" name="Picture 4" descr="Opt_encod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2209800"/>
            <a:ext cx="3886200" cy="3011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WEP 280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5949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Rotary encoder (absolute)</a:t>
            </a:r>
          </a:p>
        </p:txBody>
      </p:sp>
      <p:sp>
        <p:nvSpPr>
          <p:cNvPr id="58370" name="Footer Placeholder 4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eaLnBrk="1" hangingPunct="1"/>
            <a:r>
              <a:rPr lang="en-US" sz="1400" smtClean="0">
                <a:solidFill>
                  <a:schemeClr val="tx1"/>
                </a:solidFill>
                <a:ea typeface="ＭＳ Ｐゴシック" charset="0"/>
                <a:cs typeface="Arial" charset="0"/>
              </a:rPr>
              <a:t>Robot perception</a:t>
            </a:r>
            <a:endParaRPr lang="en-US" sz="1400">
              <a:solidFill>
                <a:schemeClr val="tx1"/>
              </a:solidFill>
              <a:ea typeface="ＭＳ Ｐゴシック" charset="0"/>
              <a:cs typeface="Arial" charset="0"/>
            </a:endParaRPr>
          </a:p>
        </p:txBody>
      </p:sp>
      <p:sp>
        <p:nvSpPr>
          <p:cNvPr id="58371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eaLnBrk="1" hangingPunct="1"/>
            <a:r>
              <a:rPr lang="en-US" sz="1400">
                <a:solidFill>
                  <a:schemeClr val="tx1"/>
                </a:solidFill>
                <a:ea typeface="ＭＳ Ｐゴシック" charset="0"/>
                <a:cs typeface="Arial" charset="0"/>
              </a:rPr>
              <a:t>Slide </a:t>
            </a:r>
            <a:fld id="{B98899D1-707A-C244-9C22-F6FE8C85DEBF}" type="slidenum">
              <a:rPr lang="en-US" sz="1400">
                <a:solidFill>
                  <a:schemeClr val="tx1"/>
                </a:solidFill>
                <a:ea typeface="ＭＳ Ｐゴシック" charset="0"/>
                <a:cs typeface="Arial" charset="0"/>
              </a:rPr>
              <a:pPr eaLnBrk="1" hangingPunct="1"/>
              <a:t>17</a:t>
            </a:fld>
            <a:endParaRPr lang="en-US" sz="1400">
              <a:solidFill>
                <a:schemeClr val="tx1"/>
              </a:solidFill>
              <a:ea typeface="ＭＳ Ｐゴシック" charset="0"/>
              <a:cs typeface="Arial" charset="0"/>
            </a:endParaRPr>
          </a:p>
        </p:txBody>
      </p:sp>
      <p:pic>
        <p:nvPicPr>
          <p:cNvPr id="58372" name="Picture 6" descr="284px-Encoder_disc_(3-Bit_binary).sv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1371600"/>
            <a:ext cx="3390900" cy="3390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8373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738" y="1676400"/>
            <a:ext cx="4957762" cy="3797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8374" name="TextBox 8"/>
          <p:cNvSpPr txBox="1">
            <a:spLocks noChangeArrowheads="1"/>
          </p:cNvSpPr>
          <p:nvPr/>
        </p:nvSpPr>
        <p:spPr bwMode="auto">
          <a:xfrm>
            <a:off x="5943600" y="4876800"/>
            <a:ext cx="2301875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eaLnBrk="1" hangingPunct="1"/>
            <a:r>
              <a:rPr lang="en-US" sz="1800">
                <a:solidFill>
                  <a:srgbClr val="003366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- contact 1: inner ring</a:t>
            </a:r>
          </a:p>
          <a:p>
            <a:pPr eaLnBrk="1" hangingPunct="1"/>
            <a:r>
              <a:rPr lang="en-US" sz="1800">
                <a:solidFill>
                  <a:srgbClr val="003366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- </a:t>
            </a:r>
            <a:r>
              <a:rPr lang="en-US" sz="1800">
                <a:solidFill>
                  <a:srgbClr val="800000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black sectors are on</a:t>
            </a:r>
          </a:p>
          <a:p>
            <a:pPr eaLnBrk="1" hangingPunct="1"/>
            <a:r>
              <a:rPr lang="en-US" sz="1800">
                <a:solidFill>
                  <a:srgbClr val="003366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- zero on the right</a:t>
            </a:r>
          </a:p>
          <a:p>
            <a:pPr eaLnBrk="1" hangingPunct="1"/>
            <a:r>
              <a:rPr lang="en-US" sz="1800">
                <a:solidFill>
                  <a:srgbClr val="003366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- </a:t>
            </a:r>
            <a:r>
              <a:rPr lang="en-US" sz="1800">
                <a:solidFill>
                  <a:srgbClr val="800000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angle increases CCW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WEP 280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3519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Incremental rotary encoder</a:t>
            </a:r>
          </a:p>
        </p:txBody>
      </p:sp>
      <p:sp>
        <p:nvSpPr>
          <p:cNvPr id="59394" name="Content Placeholder 2"/>
          <p:cNvSpPr>
            <a:spLocks noGrp="1"/>
          </p:cNvSpPr>
          <p:nvPr>
            <p:ph idx="1"/>
          </p:nvPr>
        </p:nvSpPr>
        <p:spPr>
          <a:xfrm>
            <a:off x="457200" y="1828800"/>
            <a:ext cx="3962400" cy="3962400"/>
          </a:xfrm>
        </p:spPr>
        <p:txBody>
          <a:bodyPr/>
          <a:lstStyle/>
          <a:p>
            <a:r>
              <a:rPr lang="en-US" dirty="0">
                <a:latin typeface="Times New Roman" charset="0"/>
                <a:cs typeface="Arial" charset="0"/>
              </a:rPr>
              <a:t>Cyclic outputs only when the encoder is rotated.</a:t>
            </a:r>
          </a:p>
          <a:p>
            <a:r>
              <a:rPr lang="en-US" dirty="0">
                <a:solidFill>
                  <a:srgbClr val="800000"/>
                </a:solidFill>
                <a:latin typeface="Times New Roman" charset="0"/>
                <a:cs typeface="Arial" charset="0"/>
              </a:rPr>
              <a:t>The most widely used because of </a:t>
            </a:r>
            <a:r>
              <a:rPr lang="en-US" u="sng" dirty="0">
                <a:solidFill>
                  <a:srgbClr val="800000"/>
                </a:solidFill>
                <a:latin typeface="Times New Roman" charset="0"/>
                <a:cs typeface="Arial" charset="0"/>
              </a:rPr>
              <a:t>low cost and high precision</a:t>
            </a:r>
            <a:r>
              <a:rPr lang="en-US" dirty="0">
                <a:solidFill>
                  <a:srgbClr val="800000"/>
                </a:solidFill>
                <a:latin typeface="Times New Roman" charset="0"/>
                <a:cs typeface="Arial" charset="0"/>
              </a:rPr>
              <a:t> (can find some with 10,000 counts/revolution)</a:t>
            </a:r>
          </a:p>
        </p:txBody>
      </p:sp>
      <p:sp>
        <p:nvSpPr>
          <p:cNvPr id="59395" name="Footer Placeholder 4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eaLnBrk="1" hangingPunct="1"/>
            <a:r>
              <a:rPr lang="en-US" sz="1400" smtClean="0">
                <a:solidFill>
                  <a:schemeClr val="tx1"/>
                </a:solidFill>
                <a:ea typeface="ＭＳ Ｐゴシック" charset="0"/>
                <a:cs typeface="Arial" charset="0"/>
              </a:rPr>
              <a:t>Robot perception</a:t>
            </a:r>
            <a:endParaRPr lang="en-US" sz="1400">
              <a:solidFill>
                <a:schemeClr val="tx1"/>
              </a:solidFill>
              <a:ea typeface="ＭＳ Ｐゴシック" charset="0"/>
              <a:cs typeface="Arial" charset="0"/>
            </a:endParaRPr>
          </a:p>
        </p:txBody>
      </p:sp>
      <p:sp>
        <p:nvSpPr>
          <p:cNvPr id="59396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eaLnBrk="1" hangingPunct="1"/>
            <a:r>
              <a:rPr lang="en-US" sz="1400">
                <a:solidFill>
                  <a:schemeClr val="tx1"/>
                </a:solidFill>
                <a:ea typeface="ＭＳ Ｐゴシック" charset="0"/>
                <a:cs typeface="Arial" charset="0"/>
              </a:rPr>
              <a:t>Slide </a:t>
            </a:r>
            <a:fld id="{EA2970D2-C7E0-FB40-B933-BF8E73C418DC}" type="slidenum">
              <a:rPr lang="en-US" sz="1400">
                <a:solidFill>
                  <a:schemeClr val="tx1"/>
                </a:solidFill>
                <a:ea typeface="ＭＳ Ｐゴシック" charset="0"/>
                <a:cs typeface="Arial" charset="0"/>
              </a:rPr>
              <a:pPr eaLnBrk="1" hangingPunct="1"/>
              <a:t>18</a:t>
            </a:fld>
            <a:endParaRPr lang="en-US" sz="1400">
              <a:solidFill>
                <a:schemeClr val="tx1"/>
              </a:solidFill>
              <a:ea typeface="ＭＳ Ｐゴシック" charset="0"/>
              <a:cs typeface="Arial" charset="0"/>
            </a:endParaRPr>
          </a:p>
        </p:txBody>
      </p:sp>
      <p:pic>
        <p:nvPicPr>
          <p:cNvPr id="59397" name="Picture 6" descr="800px-ROD420_HEIDENHAI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5063" y="2057400"/>
            <a:ext cx="3741737" cy="280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WEP 280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4356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Title 1"/>
          <p:cNvSpPr>
            <a:spLocks noGrp="1"/>
          </p:cNvSpPr>
          <p:nvPr>
            <p:ph type="title"/>
          </p:nvPr>
        </p:nvSpPr>
        <p:spPr>
          <a:xfrm>
            <a:off x="457200" y="358775"/>
            <a:ext cx="8534400" cy="936625"/>
          </a:xfrm>
        </p:spPr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Incremental encoders</a:t>
            </a:r>
          </a:p>
        </p:txBody>
      </p:sp>
      <p:sp>
        <p:nvSpPr>
          <p:cNvPr id="60418" name="Content Placeholder 2"/>
          <p:cNvSpPr>
            <a:spLocks noGrp="1"/>
          </p:cNvSpPr>
          <p:nvPr>
            <p:ph idx="1"/>
          </p:nvPr>
        </p:nvSpPr>
        <p:spPr>
          <a:xfrm>
            <a:off x="431800" y="1524000"/>
            <a:ext cx="8255000" cy="1614488"/>
          </a:xfrm>
        </p:spPr>
        <p:txBody>
          <a:bodyPr/>
          <a:lstStyle/>
          <a:p>
            <a:r>
              <a:rPr lang="en-US" dirty="0">
                <a:latin typeface="Times New Roman" charset="0"/>
                <a:cs typeface="Arial" charset="0"/>
              </a:rPr>
              <a:t>Incremental encoders track </a:t>
            </a:r>
            <a:r>
              <a:rPr lang="en-US" u="sng" dirty="0">
                <a:latin typeface="Times New Roman" charset="0"/>
                <a:cs typeface="Arial" charset="0"/>
              </a:rPr>
              <a:t>motion,</a:t>
            </a:r>
            <a:r>
              <a:rPr lang="en-US" dirty="0">
                <a:latin typeface="Times New Roman" charset="0"/>
                <a:cs typeface="Arial" charset="0"/>
              </a:rPr>
              <a:t> </a:t>
            </a:r>
            <a:r>
              <a:rPr lang="en-US" u="sng" dirty="0">
                <a:latin typeface="Times New Roman" charset="0"/>
                <a:cs typeface="Arial" charset="0"/>
              </a:rPr>
              <a:t>velocity</a:t>
            </a:r>
            <a:r>
              <a:rPr lang="en-US" dirty="0">
                <a:latin typeface="Times New Roman" charset="0"/>
                <a:cs typeface="Arial" charset="0"/>
              </a:rPr>
              <a:t>, and </a:t>
            </a:r>
            <a:r>
              <a:rPr lang="en-US" u="sng" dirty="0">
                <a:latin typeface="Times New Roman" charset="0"/>
                <a:cs typeface="Arial" charset="0"/>
              </a:rPr>
              <a:t>direction</a:t>
            </a:r>
            <a:r>
              <a:rPr lang="en-US" dirty="0">
                <a:latin typeface="Times New Roman" charset="0"/>
                <a:cs typeface="Arial" charset="0"/>
              </a:rPr>
              <a:t>.</a:t>
            </a:r>
          </a:p>
          <a:p>
            <a:r>
              <a:rPr lang="en-US" dirty="0">
                <a:solidFill>
                  <a:srgbClr val="800000"/>
                </a:solidFill>
                <a:latin typeface="Times New Roman" charset="0"/>
                <a:cs typeface="Arial" charset="0"/>
              </a:rPr>
              <a:t>They use 2 outputs called </a:t>
            </a:r>
            <a:r>
              <a:rPr lang="en-US" u="sng" dirty="0">
                <a:solidFill>
                  <a:srgbClr val="800000"/>
                </a:solidFill>
                <a:latin typeface="Times New Roman" charset="0"/>
                <a:cs typeface="Arial" charset="0"/>
              </a:rPr>
              <a:t>quadrature outputs </a:t>
            </a:r>
            <a:r>
              <a:rPr lang="en-US" dirty="0">
                <a:solidFill>
                  <a:srgbClr val="800000"/>
                </a:solidFill>
                <a:latin typeface="Times New Roman" charset="0"/>
                <a:cs typeface="Arial" charset="0"/>
              </a:rPr>
              <a:t>(90 degrees out of phase)</a:t>
            </a:r>
          </a:p>
        </p:txBody>
      </p:sp>
      <p:sp>
        <p:nvSpPr>
          <p:cNvPr id="60419" name="Footer Placeholder 4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eaLnBrk="1" hangingPunct="1"/>
            <a:r>
              <a:rPr lang="en-US" sz="1400" smtClean="0">
                <a:solidFill>
                  <a:schemeClr val="tx1"/>
                </a:solidFill>
                <a:ea typeface="ＭＳ Ｐゴシック" charset="0"/>
                <a:cs typeface="Arial" charset="0"/>
              </a:rPr>
              <a:t>Robot perception</a:t>
            </a:r>
            <a:endParaRPr lang="en-US" sz="1400">
              <a:solidFill>
                <a:schemeClr val="tx1"/>
              </a:solidFill>
              <a:ea typeface="ＭＳ Ｐゴシック" charset="0"/>
              <a:cs typeface="Arial" charset="0"/>
            </a:endParaRPr>
          </a:p>
        </p:txBody>
      </p:sp>
      <p:sp>
        <p:nvSpPr>
          <p:cNvPr id="60420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eaLnBrk="1" hangingPunct="1"/>
            <a:r>
              <a:rPr lang="en-US" sz="1400">
                <a:solidFill>
                  <a:schemeClr val="tx1"/>
                </a:solidFill>
                <a:ea typeface="ＭＳ Ｐゴシック" charset="0"/>
                <a:cs typeface="Arial" charset="0"/>
              </a:rPr>
              <a:t>Slide </a:t>
            </a:r>
            <a:fld id="{282290F8-65B7-B94B-9EDE-AFCE3ECBFAED}" type="slidenum">
              <a:rPr lang="en-US" sz="1400">
                <a:solidFill>
                  <a:schemeClr val="tx1"/>
                </a:solidFill>
                <a:ea typeface="ＭＳ Ｐゴシック" charset="0"/>
                <a:cs typeface="Arial" charset="0"/>
              </a:rPr>
              <a:pPr eaLnBrk="1" hangingPunct="1"/>
              <a:t>19</a:t>
            </a:fld>
            <a:endParaRPr lang="en-US" sz="1400">
              <a:solidFill>
                <a:schemeClr val="tx1"/>
              </a:solidFill>
              <a:ea typeface="ＭＳ Ｐゴシック" charset="0"/>
              <a:cs typeface="Arial" charset="0"/>
            </a:endParaRPr>
          </a:p>
        </p:txBody>
      </p:sp>
      <p:pic>
        <p:nvPicPr>
          <p:cNvPr id="60421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350" y="3506788"/>
            <a:ext cx="5219700" cy="184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422" name="TextBox 8"/>
          <p:cNvSpPr txBox="1">
            <a:spLocks noChangeArrowheads="1"/>
          </p:cNvSpPr>
          <p:nvPr/>
        </p:nvSpPr>
        <p:spPr bwMode="auto">
          <a:xfrm>
            <a:off x="838200" y="3136900"/>
            <a:ext cx="20574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eaLnBrk="1" hangingPunct="1"/>
            <a:r>
              <a:rPr lang="en-US" sz="1800">
                <a:solidFill>
                  <a:srgbClr val="003366"/>
                </a:solidFill>
                <a:ea typeface="ＭＳ Ｐゴシック" charset="0"/>
                <a:cs typeface="ＭＳ Ｐゴシック" charset="0"/>
              </a:rPr>
              <a:t>Clockwise rotation</a:t>
            </a:r>
          </a:p>
        </p:txBody>
      </p:sp>
      <p:sp>
        <p:nvSpPr>
          <p:cNvPr id="60423" name="TextBox 9"/>
          <p:cNvSpPr txBox="1">
            <a:spLocks noChangeArrowheads="1"/>
          </p:cNvSpPr>
          <p:nvPr/>
        </p:nvSpPr>
        <p:spPr bwMode="auto">
          <a:xfrm>
            <a:off x="3060700" y="3138488"/>
            <a:ext cx="29051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eaLnBrk="1" hangingPunct="1"/>
            <a:r>
              <a:rPr lang="en-US" sz="1800">
                <a:solidFill>
                  <a:srgbClr val="003366"/>
                </a:solidFill>
                <a:ea typeface="ＭＳ Ｐゴシック" charset="0"/>
                <a:cs typeface="ＭＳ Ｐゴシック" charset="0"/>
              </a:rPr>
              <a:t>Counter-clockwise rotation</a:t>
            </a:r>
          </a:p>
        </p:txBody>
      </p:sp>
      <p:pic>
        <p:nvPicPr>
          <p:cNvPr id="60424" name="Picture 9" descr="300px-Quadrature_Diagr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5081588"/>
            <a:ext cx="3810000" cy="127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WEP 280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3443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533400" y="1676400"/>
            <a:ext cx="8382000" cy="1524000"/>
          </a:xfrm>
          <a:prstGeom prst="rect">
            <a:avLst/>
          </a:prstGeom>
          <a:noFill/>
          <a:ln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ln>
                <a:solidFill>
                  <a:schemeClr val="tx1"/>
                </a:solidFill>
                <a:prstDash val="dash"/>
              </a:ln>
            </a:endParaRPr>
          </a:p>
        </p:txBody>
      </p:sp>
      <p:sp>
        <p:nvSpPr>
          <p:cNvPr id="3072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534400" cy="533400"/>
          </a:xfrm>
        </p:spPr>
        <p:txBody>
          <a:bodyPr/>
          <a:lstStyle/>
          <a:p>
            <a:r>
              <a:rPr lang="en-US">
                <a:latin typeface="Arial" charset="0"/>
              </a:rPr>
              <a:t>Autonomous mobile robots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Robot perception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B5E4B7E-2A50-C649-81B0-84D14367BA6F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191000" y="1828800"/>
            <a:ext cx="1981200" cy="457200"/>
          </a:xfrm>
          <a:prstGeom prst="rect">
            <a:avLst/>
          </a:prstGeom>
          <a:solidFill>
            <a:srgbClr val="6699FF">
              <a:alpha val="21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Vehicle model</a:t>
            </a:r>
          </a:p>
        </p:txBody>
      </p:sp>
      <p:sp>
        <p:nvSpPr>
          <p:cNvPr id="7" name="Rectangle 6"/>
          <p:cNvSpPr/>
          <p:nvPr/>
        </p:nvSpPr>
        <p:spPr>
          <a:xfrm>
            <a:off x="1752600" y="1828800"/>
            <a:ext cx="1676400" cy="457200"/>
          </a:xfrm>
          <a:prstGeom prst="rect">
            <a:avLst/>
          </a:prstGeom>
          <a:solidFill>
            <a:srgbClr val="6699FF">
              <a:alpha val="21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Actuators</a:t>
            </a:r>
          </a:p>
        </p:txBody>
      </p:sp>
      <p:sp>
        <p:nvSpPr>
          <p:cNvPr id="8" name="Rectangle 7"/>
          <p:cNvSpPr/>
          <p:nvPr/>
        </p:nvSpPr>
        <p:spPr>
          <a:xfrm>
            <a:off x="6781800" y="1828800"/>
            <a:ext cx="1905000" cy="457200"/>
          </a:xfrm>
          <a:prstGeom prst="rect">
            <a:avLst/>
          </a:prstGeom>
          <a:solidFill>
            <a:srgbClr val="6699FF">
              <a:alpha val="21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Sensors</a:t>
            </a:r>
          </a:p>
        </p:txBody>
      </p:sp>
      <p:sp>
        <p:nvSpPr>
          <p:cNvPr id="9" name="Rectangle 8"/>
          <p:cNvSpPr/>
          <p:nvPr/>
        </p:nvSpPr>
        <p:spPr>
          <a:xfrm>
            <a:off x="4495800" y="2514600"/>
            <a:ext cx="1524000" cy="381000"/>
          </a:xfrm>
          <a:prstGeom prst="rect">
            <a:avLst/>
          </a:prstGeom>
          <a:solidFill>
            <a:srgbClr val="6699FF">
              <a:alpha val="21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Control</a:t>
            </a:r>
          </a:p>
        </p:txBody>
      </p:sp>
      <p:sp>
        <p:nvSpPr>
          <p:cNvPr id="10" name="Rectangle 9"/>
          <p:cNvSpPr/>
          <p:nvPr/>
        </p:nvSpPr>
        <p:spPr>
          <a:xfrm>
            <a:off x="3505200" y="4953000"/>
            <a:ext cx="3733800" cy="533400"/>
          </a:xfrm>
          <a:prstGeom prst="rect">
            <a:avLst/>
          </a:prstGeom>
          <a:solidFill>
            <a:srgbClr val="FF6600">
              <a:alpha val="18000"/>
            </a:srgbClr>
          </a:solidFill>
          <a:ln>
            <a:solidFill>
              <a:srgbClr val="FF66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Localization &amp; mapping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343400" y="3581400"/>
            <a:ext cx="1905000" cy="457200"/>
          </a:xfrm>
          <a:prstGeom prst="rect">
            <a:avLst/>
          </a:prstGeom>
          <a:solidFill>
            <a:srgbClr val="008000">
              <a:alpha val="16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Localization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600200" y="3429000"/>
            <a:ext cx="2209800" cy="762000"/>
          </a:xfrm>
          <a:prstGeom prst="rect">
            <a:avLst/>
          </a:prstGeom>
          <a:solidFill>
            <a:srgbClr val="008000">
              <a:alpha val="16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Path &amp; motion planning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781800" y="3581400"/>
            <a:ext cx="1905000" cy="457200"/>
          </a:xfrm>
          <a:prstGeom prst="rect">
            <a:avLst/>
          </a:prstGeom>
          <a:solidFill>
            <a:srgbClr val="008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Perception</a:t>
            </a:r>
          </a:p>
        </p:txBody>
      </p:sp>
      <p:sp>
        <p:nvSpPr>
          <p:cNvPr id="30733" name="TextBox 18"/>
          <p:cNvSpPr txBox="1">
            <a:spLocks noChangeArrowheads="1"/>
          </p:cNvSpPr>
          <p:nvPr/>
        </p:nvSpPr>
        <p:spPr bwMode="auto">
          <a:xfrm rot="-5400000">
            <a:off x="-253207" y="786607"/>
            <a:ext cx="121126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eaLnBrk="1" hangingPunct="1"/>
            <a:r>
              <a:rPr lang="en-US" sz="2000">
                <a:solidFill>
                  <a:srgbClr val="800000"/>
                </a:solidFill>
                <a:latin typeface="Times New Roman" charset="0"/>
                <a:cs typeface="Times New Roman" charset="0"/>
              </a:rPr>
              <a:t>autonomy</a:t>
            </a:r>
          </a:p>
        </p:txBody>
      </p:sp>
      <p:sp>
        <p:nvSpPr>
          <p:cNvPr id="20" name="Down Arrow 19"/>
          <p:cNvSpPr/>
          <p:nvPr/>
        </p:nvSpPr>
        <p:spPr>
          <a:xfrm>
            <a:off x="304800" y="1676400"/>
            <a:ext cx="228600" cy="4343400"/>
          </a:xfrm>
          <a:prstGeom prst="downArrow">
            <a:avLst/>
          </a:prstGeom>
          <a:gradFill>
            <a:gsLst>
              <a:gs pos="12000">
                <a:srgbClr val="6699FF"/>
              </a:gs>
              <a:gs pos="100000">
                <a:srgbClr val="FF0000"/>
              </a:gs>
              <a:gs pos="31000">
                <a:srgbClr val="008000"/>
              </a:gs>
              <a:gs pos="53000">
                <a:srgbClr val="FFFF00"/>
              </a:gs>
              <a:gs pos="86000">
                <a:srgbClr val="FF6600"/>
              </a:gs>
              <a:gs pos="64000">
                <a:srgbClr val="FFFF00"/>
              </a:gs>
            </a:gsLst>
            <a:lin ang="5580000" scaled="0"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0735" name="TextBox 20"/>
          <p:cNvSpPr txBox="1">
            <a:spLocks noChangeArrowheads="1"/>
          </p:cNvSpPr>
          <p:nvPr/>
        </p:nvSpPr>
        <p:spPr bwMode="auto">
          <a:xfrm>
            <a:off x="1219200" y="2667000"/>
            <a:ext cx="26670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eaLnBrk="1" hangingPunct="1"/>
            <a:r>
              <a:rPr lang="en-US">
                <a:solidFill>
                  <a:srgbClr val="3366FF"/>
                </a:solidFill>
                <a:latin typeface="Times New Roman" charset="0"/>
                <a:cs typeface="Times New Roman" charset="0"/>
              </a:rPr>
              <a:t>Vehicle autonomy</a:t>
            </a:r>
          </a:p>
        </p:txBody>
      </p:sp>
      <p:sp>
        <p:nvSpPr>
          <p:cNvPr id="23" name="Rectangle 22"/>
          <p:cNvSpPr/>
          <p:nvPr/>
        </p:nvSpPr>
        <p:spPr>
          <a:xfrm>
            <a:off x="533400" y="3276600"/>
            <a:ext cx="8382000" cy="1371600"/>
          </a:xfrm>
          <a:prstGeom prst="rect">
            <a:avLst/>
          </a:prstGeom>
          <a:noFill/>
          <a:ln>
            <a:solidFill>
              <a:srgbClr val="0080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ln>
                <a:solidFill>
                  <a:schemeClr val="tx1"/>
                </a:solidFill>
                <a:prstDash val="dash"/>
              </a:ln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4419600" y="1066800"/>
            <a:ext cx="1524000" cy="457200"/>
          </a:xfrm>
          <a:prstGeom prst="rect">
            <a:avLst/>
          </a:prstGeom>
          <a:solidFill>
            <a:srgbClr val="6699FF">
              <a:alpha val="21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Vehicle</a:t>
            </a:r>
          </a:p>
        </p:txBody>
      </p:sp>
      <p:sp>
        <p:nvSpPr>
          <p:cNvPr id="30738" name="TextBox 25"/>
          <p:cNvSpPr txBox="1">
            <a:spLocks noChangeArrowheads="1"/>
          </p:cNvSpPr>
          <p:nvPr/>
        </p:nvSpPr>
        <p:spPr bwMode="auto">
          <a:xfrm>
            <a:off x="1143000" y="5410200"/>
            <a:ext cx="40195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eaLnBrk="1" hangingPunct="1"/>
            <a:r>
              <a:rPr lang="en-US">
                <a:solidFill>
                  <a:srgbClr val="FF6600"/>
                </a:solidFill>
                <a:latin typeface="Times New Roman" charset="0"/>
                <a:cs typeface="Times New Roman" charset="0"/>
              </a:rPr>
              <a:t>Independent from environment</a:t>
            </a:r>
          </a:p>
        </p:txBody>
      </p:sp>
      <p:sp>
        <p:nvSpPr>
          <p:cNvPr id="27" name="Rectangle 26"/>
          <p:cNvSpPr/>
          <p:nvPr/>
        </p:nvSpPr>
        <p:spPr>
          <a:xfrm>
            <a:off x="533400" y="4724400"/>
            <a:ext cx="8382000" cy="1219200"/>
          </a:xfrm>
          <a:prstGeom prst="rect">
            <a:avLst/>
          </a:prstGeom>
          <a:noFill/>
          <a:ln>
            <a:solidFill>
              <a:srgbClr val="FF66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ln>
                <a:solidFill>
                  <a:schemeClr val="tx1"/>
                </a:solidFill>
                <a:prstDash val="dash"/>
              </a:ln>
            </a:endParaRPr>
          </a:p>
        </p:txBody>
      </p:sp>
      <p:sp>
        <p:nvSpPr>
          <p:cNvPr id="30740" name="TextBox 27"/>
          <p:cNvSpPr txBox="1">
            <a:spLocks noChangeArrowheads="1"/>
          </p:cNvSpPr>
          <p:nvPr/>
        </p:nvSpPr>
        <p:spPr bwMode="auto">
          <a:xfrm>
            <a:off x="1219200" y="4191000"/>
            <a:ext cx="30480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eaLnBrk="1" hangingPunct="1"/>
            <a:r>
              <a:rPr lang="en-US">
                <a:solidFill>
                  <a:srgbClr val="008000"/>
                </a:solidFill>
                <a:latin typeface="Times New Roman" charset="0"/>
                <a:cs typeface="Times New Roman" charset="0"/>
              </a:rPr>
              <a:t>Independent from user</a:t>
            </a:r>
          </a:p>
        </p:txBody>
      </p:sp>
      <p:sp>
        <p:nvSpPr>
          <p:cNvPr id="29" name="Oval 28"/>
          <p:cNvSpPr/>
          <p:nvPr/>
        </p:nvSpPr>
        <p:spPr>
          <a:xfrm>
            <a:off x="914400" y="1866900"/>
            <a:ext cx="381000" cy="381000"/>
          </a:xfrm>
          <a:prstGeom prst="ellipse">
            <a:avLst/>
          </a:prstGeom>
          <a:solidFill>
            <a:srgbClr val="6699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35" name="Elbow Connector 34"/>
          <p:cNvCxnSpPr>
            <a:stCxn id="8" idx="2"/>
            <a:endCxn id="9" idx="3"/>
          </p:cNvCxnSpPr>
          <p:nvPr/>
        </p:nvCxnSpPr>
        <p:spPr>
          <a:xfrm rot="5400000">
            <a:off x="6667500" y="1638300"/>
            <a:ext cx="419100" cy="1714500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Elbow Connector 36"/>
          <p:cNvCxnSpPr>
            <a:stCxn id="9" idx="1"/>
            <a:endCxn id="29" idx="4"/>
          </p:cNvCxnSpPr>
          <p:nvPr/>
        </p:nvCxnSpPr>
        <p:spPr>
          <a:xfrm rot="10800000">
            <a:off x="1104900" y="2247900"/>
            <a:ext cx="3390900" cy="457200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29" idx="6"/>
            <a:endCxn id="7" idx="1"/>
          </p:cNvCxnSpPr>
          <p:nvPr/>
        </p:nvCxnSpPr>
        <p:spPr>
          <a:xfrm>
            <a:off x="1295400" y="2057400"/>
            <a:ext cx="4572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7" idx="3"/>
            <a:endCxn id="6" idx="1"/>
          </p:cNvCxnSpPr>
          <p:nvPr/>
        </p:nvCxnSpPr>
        <p:spPr>
          <a:xfrm>
            <a:off x="3429000" y="2057400"/>
            <a:ext cx="7620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6" idx="3"/>
            <a:endCxn id="8" idx="1"/>
          </p:cNvCxnSpPr>
          <p:nvPr/>
        </p:nvCxnSpPr>
        <p:spPr>
          <a:xfrm>
            <a:off x="6172200" y="2057400"/>
            <a:ext cx="6096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8" idx="2"/>
            <a:endCxn id="15" idx="0"/>
          </p:cNvCxnSpPr>
          <p:nvPr/>
        </p:nvCxnSpPr>
        <p:spPr>
          <a:xfrm>
            <a:off x="7734300" y="2286000"/>
            <a:ext cx="0" cy="1295400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15" idx="1"/>
            <a:endCxn id="11" idx="3"/>
          </p:cNvCxnSpPr>
          <p:nvPr/>
        </p:nvCxnSpPr>
        <p:spPr>
          <a:xfrm flipH="1">
            <a:off x="6248400" y="3810000"/>
            <a:ext cx="533400" cy="0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>
            <a:stCxn id="11" idx="1"/>
            <a:endCxn id="12" idx="3"/>
          </p:cNvCxnSpPr>
          <p:nvPr/>
        </p:nvCxnSpPr>
        <p:spPr>
          <a:xfrm flipH="1">
            <a:off x="3810000" y="3810000"/>
            <a:ext cx="533400" cy="0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Elbow Connector 70"/>
          <p:cNvCxnSpPr>
            <a:stCxn id="12" idx="1"/>
            <a:endCxn id="29" idx="2"/>
          </p:cNvCxnSpPr>
          <p:nvPr/>
        </p:nvCxnSpPr>
        <p:spPr>
          <a:xfrm rot="10800000">
            <a:off x="914400" y="2057400"/>
            <a:ext cx="685800" cy="1752600"/>
          </a:xfrm>
          <a:prstGeom prst="bentConnector3">
            <a:avLst>
              <a:gd name="adj1" fmla="val 133333"/>
            </a:avLst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Elbow Connector 74"/>
          <p:cNvCxnSpPr>
            <a:stCxn id="15" idx="2"/>
            <a:endCxn id="10" idx="3"/>
          </p:cNvCxnSpPr>
          <p:nvPr/>
        </p:nvCxnSpPr>
        <p:spPr>
          <a:xfrm rot="5400000">
            <a:off x="6896100" y="4381500"/>
            <a:ext cx="1181100" cy="495300"/>
          </a:xfrm>
          <a:prstGeom prst="bentConnector2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Elbow Connector 76"/>
          <p:cNvCxnSpPr>
            <a:stCxn id="10" idx="1"/>
            <a:endCxn id="12" idx="2"/>
          </p:cNvCxnSpPr>
          <p:nvPr/>
        </p:nvCxnSpPr>
        <p:spPr>
          <a:xfrm rot="10800000">
            <a:off x="2705100" y="4191000"/>
            <a:ext cx="800100" cy="1028700"/>
          </a:xfrm>
          <a:prstGeom prst="bentConnector2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>
            <a:stCxn id="25" idx="2"/>
            <a:endCxn id="6" idx="0"/>
          </p:cNvCxnSpPr>
          <p:nvPr/>
        </p:nvCxnSpPr>
        <p:spPr>
          <a:xfrm>
            <a:off x="5181600" y="1524000"/>
            <a:ext cx="0" cy="3048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WEP 280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7096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Footer Placeholder 4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eaLnBrk="1" hangingPunct="1"/>
            <a:r>
              <a:rPr lang="en-US" sz="1400" smtClean="0">
                <a:solidFill>
                  <a:schemeClr val="tx1"/>
                </a:solidFill>
                <a:ea typeface="ＭＳ Ｐゴシック" charset="0"/>
                <a:cs typeface="Arial" charset="0"/>
              </a:rPr>
              <a:t>Robot perception</a:t>
            </a:r>
            <a:endParaRPr lang="en-US" sz="1400">
              <a:solidFill>
                <a:schemeClr val="tx1"/>
              </a:solidFill>
              <a:ea typeface="ＭＳ Ｐゴシック" charset="0"/>
              <a:cs typeface="Arial" charset="0"/>
            </a:endParaRPr>
          </a:p>
        </p:txBody>
      </p:sp>
      <p:sp>
        <p:nvSpPr>
          <p:cNvPr id="61442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eaLnBrk="1" hangingPunct="1"/>
            <a:r>
              <a:rPr lang="en-US" sz="1400">
                <a:solidFill>
                  <a:schemeClr val="tx1"/>
                </a:solidFill>
                <a:ea typeface="ＭＳ Ｐゴシック" charset="0"/>
                <a:cs typeface="Arial" charset="0"/>
              </a:rPr>
              <a:t>Slide </a:t>
            </a:r>
            <a:fld id="{FFBD1DE0-6FDE-7340-BC78-F973378041AA}" type="slidenum">
              <a:rPr lang="en-US" sz="1400">
                <a:solidFill>
                  <a:schemeClr val="tx1"/>
                </a:solidFill>
                <a:ea typeface="ＭＳ Ｐゴシック" charset="0"/>
                <a:cs typeface="Arial" charset="0"/>
              </a:rPr>
              <a:pPr eaLnBrk="1" hangingPunct="1"/>
              <a:t>20</a:t>
            </a:fld>
            <a:endParaRPr lang="en-US" sz="1400">
              <a:solidFill>
                <a:schemeClr val="tx1"/>
              </a:solidFill>
              <a:ea typeface="ＭＳ Ｐゴシック" charset="0"/>
              <a:cs typeface="Arial" charset="0"/>
            </a:endParaRPr>
          </a:p>
        </p:txBody>
      </p:sp>
      <p:pic>
        <p:nvPicPr>
          <p:cNvPr id="61443" name="Picture 6" descr="mouse5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57200"/>
            <a:ext cx="2857500" cy="174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44" name="Picture 7" descr="mouse6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533400"/>
            <a:ext cx="2520950" cy="1782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45" name="Picture 8" descr="mouse10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609600"/>
            <a:ext cx="2603500" cy="1782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46" name="Picture 9" descr="mouse9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819400"/>
            <a:ext cx="3124200" cy="327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47" name="Picture 11" descr="mouse2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4088" y="2438400"/>
            <a:ext cx="3922712" cy="353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48" name="TextBox 12"/>
          <p:cNvSpPr txBox="1">
            <a:spLocks noChangeArrowheads="1"/>
          </p:cNvSpPr>
          <p:nvPr/>
        </p:nvSpPr>
        <p:spPr bwMode="auto">
          <a:xfrm>
            <a:off x="5791200" y="6083300"/>
            <a:ext cx="3168650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eaLnBrk="1" hangingPunct="1"/>
            <a:r>
              <a:rPr lang="en-US" sz="1100">
                <a:solidFill>
                  <a:schemeClr val="tx1"/>
                </a:solidFill>
                <a:ea typeface="ＭＳ Ｐゴシック" charset="0"/>
                <a:cs typeface="ＭＳ Ｐゴシック" charset="0"/>
                <a:hlinkClick r:id="rId7"/>
              </a:rPr>
              <a:t>http://computer.howstuffworks.com/mouse2.htm</a:t>
            </a:r>
            <a:r>
              <a:rPr lang="en-US" sz="1100">
                <a:solidFill>
                  <a:schemeClr val="tx1"/>
                </a:solidFill>
                <a:ea typeface="ＭＳ Ｐゴシック" charset="0"/>
                <a:cs typeface="ＭＳ Ｐゴシック" charset="0"/>
              </a:rPr>
              <a:t> 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WEP 280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9735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Heading sensor - </a:t>
            </a:r>
            <a:r>
              <a:rPr lang="en-US" u="sng" dirty="0" smtClean="0"/>
              <a:t>Compass</a:t>
            </a:r>
            <a:endParaRPr lang="en-US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371600"/>
            <a:ext cx="8458200" cy="4724400"/>
          </a:xfrm>
        </p:spPr>
        <p:txBody>
          <a:bodyPr/>
          <a:lstStyle/>
          <a:p>
            <a:r>
              <a:rPr lang="en-US" sz="2400" dirty="0" smtClean="0"/>
              <a:t>Used since 2000 B.C.</a:t>
            </a:r>
          </a:p>
          <a:p>
            <a:pPr lvl="1"/>
            <a:r>
              <a:rPr lang="en-US" sz="2400" dirty="0" smtClean="0"/>
              <a:t>when Chinese suspended a piece of natural magnetite from a silk thread and used it to guide a chariot over land</a:t>
            </a:r>
          </a:p>
          <a:p>
            <a:r>
              <a:rPr lang="en-US" sz="2400" dirty="0" smtClean="0">
                <a:solidFill>
                  <a:srgbClr val="800000"/>
                </a:solidFill>
              </a:rPr>
              <a:t>Magnetic field of Earth</a:t>
            </a:r>
          </a:p>
          <a:p>
            <a:pPr lvl="1"/>
            <a:r>
              <a:rPr lang="en-US" sz="2400" dirty="0" smtClean="0"/>
              <a:t>absolute measure for orientation (even birds use it for migration)</a:t>
            </a:r>
          </a:p>
          <a:p>
            <a:r>
              <a:rPr lang="en-US" sz="2400" dirty="0" smtClean="0"/>
              <a:t>Large variety of solutions to measure the Earth magnetic field</a:t>
            </a:r>
          </a:p>
          <a:p>
            <a:pPr lvl="1"/>
            <a:r>
              <a:rPr lang="en-US" sz="2400" dirty="0" smtClean="0"/>
              <a:t>mechanical magnetic compass</a:t>
            </a:r>
          </a:p>
          <a:p>
            <a:pPr lvl="1"/>
            <a:r>
              <a:rPr lang="en-US" sz="2400" dirty="0">
                <a:solidFill>
                  <a:srgbClr val="008000"/>
                </a:solidFill>
              </a:rPr>
              <a:t>g</a:t>
            </a:r>
            <a:r>
              <a:rPr lang="en-US" sz="2400" dirty="0" smtClean="0">
                <a:solidFill>
                  <a:srgbClr val="008000"/>
                </a:solidFill>
              </a:rPr>
              <a:t>yrocompass</a:t>
            </a:r>
          </a:p>
          <a:p>
            <a:pPr lvl="1"/>
            <a:r>
              <a:rPr lang="en-US" sz="2400" dirty="0" smtClean="0"/>
              <a:t>direct measure of the magnetic field (Hall-effect, magneto-resistive sensor)</a:t>
            </a:r>
            <a:endParaRPr lang="en-US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WEP 280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Robot perception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Slide </a:t>
            </a:r>
            <a:fld id="{9FF87144-A1C4-A743-BC37-8C2BB1B2E564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8721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</p:spPr>
        <p:txBody>
          <a:bodyPr/>
          <a:lstStyle/>
          <a:p>
            <a:r>
              <a:rPr lang="en-US" dirty="0" smtClean="0"/>
              <a:t>Major drawbacks of compass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828800"/>
            <a:ext cx="8229600" cy="4343400"/>
          </a:xfrm>
        </p:spPr>
        <p:txBody>
          <a:bodyPr/>
          <a:lstStyle/>
          <a:p>
            <a:r>
              <a:rPr lang="en-US" sz="2800" dirty="0" smtClean="0"/>
              <a:t>Weakness of the Earth magnetic field (30 </a:t>
            </a:r>
            <a:r>
              <a:rPr lang="en-US" sz="2800" i="1" dirty="0" err="1" smtClean="0"/>
              <a:t>μ</a:t>
            </a:r>
            <a:r>
              <a:rPr lang="en-US" sz="2800" dirty="0" err="1" smtClean="0"/>
              <a:t>Tesla</a:t>
            </a:r>
            <a:r>
              <a:rPr lang="en-US" sz="2800" dirty="0" smtClean="0"/>
              <a:t>)</a:t>
            </a:r>
          </a:p>
          <a:p>
            <a:r>
              <a:rPr lang="en-US" sz="2800" dirty="0" smtClean="0">
                <a:solidFill>
                  <a:srgbClr val="800000"/>
                </a:solidFill>
              </a:rPr>
              <a:t>Easily disturbed by magnetic objects or other sources</a:t>
            </a:r>
          </a:p>
          <a:p>
            <a:r>
              <a:rPr lang="en-US" sz="2800" dirty="0" smtClean="0"/>
              <a:t>Bandwidth limitations (0.5 Hz) and susceptible to vibrations</a:t>
            </a:r>
          </a:p>
          <a:p>
            <a:r>
              <a:rPr lang="en-US" sz="2800" dirty="0" smtClean="0">
                <a:solidFill>
                  <a:srgbClr val="800000"/>
                </a:solidFill>
              </a:rPr>
              <a:t>Not suitable for indoor environment for absolute orientation</a:t>
            </a:r>
            <a:endParaRPr lang="en-US" sz="2800" dirty="0">
              <a:solidFill>
                <a:srgbClr val="800000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WEP 280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Robot perception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Slide </a:t>
            </a:r>
            <a:fld id="{9FF87144-A1C4-A743-BC37-8C2BB1B2E564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9131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Hall effect - application</a:t>
            </a:r>
          </a:p>
        </p:txBody>
      </p:sp>
      <p:sp>
        <p:nvSpPr>
          <p:cNvPr id="64514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1600200"/>
          </a:xfrm>
        </p:spPr>
        <p:txBody>
          <a:bodyPr/>
          <a:lstStyle/>
          <a:p>
            <a:r>
              <a:rPr lang="en-US">
                <a:latin typeface="Times New Roman" charset="0"/>
                <a:cs typeface="Arial" charset="0"/>
              </a:rPr>
              <a:t>For robot odometry, a hall effect quadrature encoder senses gear teeth on the driveshaft in order to measure rotation.</a:t>
            </a:r>
          </a:p>
        </p:txBody>
      </p:sp>
      <p:sp>
        <p:nvSpPr>
          <p:cNvPr id="64515" name="Footer Placeholder 4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eaLnBrk="1" hangingPunct="1"/>
            <a:r>
              <a:rPr lang="en-US" sz="1400" smtClean="0">
                <a:solidFill>
                  <a:schemeClr val="tx1"/>
                </a:solidFill>
                <a:ea typeface="ＭＳ Ｐゴシック" charset="0"/>
                <a:cs typeface="Arial" charset="0"/>
              </a:rPr>
              <a:t>Robot perception</a:t>
            </a:r>
            <a:endParaRPr lang="en-US" sz="1400">
              <a:solidFill>
                <a:schemeClr val="tx1"/>
              </a:solidFill>
              <a:ea typeface="ＭＳ Ｐゴシック" charset="0"/>
              <a:cs typeface="Arial" charset="0"/>
            </a:endParaRPr>
          </a:p>
        </p:txBody>
      </p:sp>
      <p:sp>
        <p:nvSpPr>
          <p:cNvPr id="64516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eaLnBrk="1" hangingPunct="1"/>
            <a:r>
              <a:rPr lang="en-US" sz="1400">
                <a:solidFill>
                  <a:schemeClr val="tx1"/>
                </a:solidFill>
                <a:ea typeface="ＭＳ Ｐゴシック" charset="0"/>
                <a:cs typeface="Arial" charset="0"/>
              </a:rPr>
              <a:t>Slide </a:t>
            </a:r>
            <a:fld id="{288DD1EA-0AE5-E247-A450-EC48D1110145}" type="slidenum">
              <a:rPr lang="en-US" sz="1400">
                <a:solidFill>
                  <a:schemeClr val="tx1"/>
                </a:solidFill>
                <a:ea typeface="ＭＳ Ｐゴシック" charset="0"/>
                <a:cs typeface="Arial" charset="0"/>
              </a:rPr>
              <a:pPr eaLnBrk="1" hangingPunct="1"/>
              <a:t>23</a:t>
            </a:fld>
            <a:endParaRPr lang="en-US" sz="1400">
              <a:solidFill>
                <a:schemeClr val="tx1"/>
              </a:solidFill>
              <a:ea typeface="ＭＳ Ｐゴシック" charset="0"/>
              <a:cs typeface="Arial" charset="0"/>
            </a:endParaRPr>
          </a:p>
        </p:txBody>
      </p:sp>
      <p:pic>
        <p:nvPicPr>
          <p:cNvPr id="64517" name="Picture 6" descr="180px-Odometergearcropped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2743200"/>
            <a:ext cx="2438400" cy="3346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4518" name="Picture 7" descr="Pioneer2ATRed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3352800"/>
            <a:ext cx="3413969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4" descr="300px-Hall_effec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3733800"/>
            <a:ext cx="2276337" cy="22835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WEP 280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6498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Gyroscope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524000"/>
            <a:ext cx="8458200" cy="4637088"/>
          </a:xfrm>
        </p:spPr>
        <p:txBody>
          <a:bodyPr/>
          <a:lstStyle/>
          <a:p>
            <a:r>
              <a:rPr lang="en-US" dirty="0" smtClean="0"/>
              <a:t>Heading sensors that preserve orientation in relation to a fixed reference frame</a:t>
            </a:r>
          </a:p>
          <a:p>
            <a:r>
              <a:rPr lang="en-US" dirty="0" smtClean="0">
                <a:solidFill>
                  <a:srgbClr val="800000"/>
                </a:solidFill>
              </a:rPr>
              <a:t>They provide absolute measure for the heading of a mobile system</a:t>
            </a:r>
          </a:p>
          <a:p>
            <a:r>
              <a:rPr lang="en-US" dirty="0" smtClean="0"/>
              <a:t>Two categories including:</a:t>
            </a:r>
          </a:p>
          <a:p>
            <a:pPr lvl="1"/>
            <a:r>
              <a:rPr lang="en-US" dirty="0" smtClean="0"/>
              <a:t>Mechanical gyroscopes</a:t>
            </a:r>
          </a:p>
          <a:p>
            <a:pPr lvl="2"/>
            <a:r>
              <a:rPr lang="en-US" dirty="0" smtClean="0"/>
              <a:t>standard (angle)</a:t>
            </a:r>
          </a:p>
          <a:p>
            <a:pPr lvl="2"/>
            <a:r>
              <a:rPr lang="en-US" dirty="0" smtClean="0"/>
              <a:t>rate gyro (speed)</a:t>
            </a:r>
          </a:p>
          <a:p>
            <a:pPr lvl="1"/>
            <a:r>
              <a:rPr lang="en-US" dirty="0" smtClean="0">
                <a:solidFill>
                  <a:srgbClr val="008000"/>
                </a:solidFill>
              </a:rPr>
              <a:t>Optical gyroscopes</a:t>
            </a:r>
          </a:p>
          <a:p>
            <a:pPr lvl="2"/>
            <a:r>
              <a:rPr lang="en-US" dirty="0" smtClean="0"/>
              <a:t>rate gyro (speed)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WEP 280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Robot perception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Slide </a:t>
            </a:r>
            <a:fld id="{9FF87144-A1C4-A743-BC37-8C2BB1B2E564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7472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220px-Gyroscope_operation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400" y="0"/>
            <a:ext cx="2260600" cy="2260600"/>
          </a:xfrm>
          <a:prstGeom prst="rect">
            <a:avLst/>
          </a:prstGeom>
        </p:spPr>
      </p:pic>
      <p:pic>
        <p:nvPicPr>
          <p:cNvPr id="10" name="Picture 9" descr="AMRobots_images_Page_134_Image_0001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3048000"/>
            <a:ext cx="5260245" cy="32745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6019800" cy="762000"/>
          </a:xfrm>
        </p:spPr>
        <p:txBody>
          <a:bodyPr/>
          <a:lstStyle/>
          <a:p>
            <a:r>
              <a:rPr lang="en-US" sz="3200" dirty="0" smtClean="0"/>
              <a:t>Mechanical gyroscopes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066800"/>
            <a:ext cx="8458200" cy="5181600"/>
          </a:xfrm>
        </p:spPr>
        <p:txBody>
          <a:bodyPr/>
          <a:lstStyle/>
          <a:p>
            <a:r>
              <a:rPr lang="en-US" sz="2400" dirty="0" smtClean="0"/>
              <a:t>Concept</a:t>
            </a:r>
          </a:p>
          <a:p>
            <a:pPr lvl="1"/>
            <a:r>
              <a:rPr lang="en-US" sz="2000" dirty="0" smtClean="0"/>
              <a:t>inertial properties of a fast spinning rotor</a:t>
            </a:r>
          </a:p>
          <a:p>
            <a:pPr lvl="1"/>
            <a:r>
              <a:rPr lang="en-US" sz="2000" dirty="0" smtClean="0"/>
              <a:t>Angular momentum associated with a spinning wheel keeps the gyro </a:t>
            </a:r>
            <a:r>
              <a:rPr lang="en-US" sz="2000" dirty="0" err="1" smtClean="0"/>
              <a:t>inertially</a:t>
            </a:r>
            <a:r>
              <a:rPr lang="en-US" sz="2000" dirty="0" smtClean="0"/>
              <a:t> stable</a:t>
            </a:r>
          </a:p>
          <a:p>
            <a:r>
              <a:rPr lang="en-US" sz="2400" dirty="0" smtClean="0">
                <a:solidFill>
                  <a:srgbClr val="800000"/>
                </a:solidFill>
              </a:rPr>
              <a:t>No torque can be transmitted from the outer pivot to the wheel axis:</a:t>
            </a:r>
          </a:p>
          <a:p>
            <a:pPr lvl="1"/>
            <a:r>
              <a:rPr lang="en-US" sz="2000" dirty="0" smtClean="0"/>
              <a:t>spinning axis is space-stable</a:t>
            </a:r>
          </a:p>
          <a:p>
            <a:pPr lvl="1"/>
            <a:r>
              <a:rPr lang="en-US" sz="2000" dirty="0" smtClean="0">
                <a:solidFill>
                  <a:srgbClr val="008000"/>
                </a:solidFill>
              </a:rPr>
              <a:t>friction in the bearings introduces 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rgbClr val="008000"/>
                </a:solidFill>
              </a:rPr>
              <a:t> </a:t>
            </a:r>
            <a:r>
              <a:rPr lang="en-US" sz="2000" dirty="0" smtClean="0">
                <a:solidFill>
                  <a:srgbClr val="008000"/>
                </a:solidFill>
              </a:rPr>
              <a:t>    torque, which results in drift.</a:t>
            </a:r>
          </a:p>
          <a:p>
            <a:r>
              <a:rPr lang="en-US" sz="2400" dirty="0" smtClean="0"/>
              <a:t>Quality:</a:t>
            </a:r>
          </a:p>
          <a:p>
            <a:pPr lvl="1"/>
            <a:r>
              <a:rPr lang="en-US" sz="2000" dirty="0" smtClean="0"/>
              <a:t>0.1</a:t>
            </a:r>
            <a:r>
              <a:rPr lang="en-US" sz="2000" baseline="30000" dirty="0" smtClean="0"/>
              <a:t>o </a:t>
            </a:r>
            <a:r>
              <a:rPr lang="en-US" sz="2000" dirty="0" smtClean="0"/>
              <a:t>drift in 6hours</a:t>
            </a:r>
          </a:p>
          <a:p>
            <a:pPr lvl="1"/>
            <a:r>
              <a:rPr lang="en-US" sz="2000" dirty="0" smtClean="0">
                <a:solidFill>
                  <a:srgbClr val="008000"/>
                </a:solidFill>
              </a:rPr>
              <a:t>high quality can cost up to 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rgbClr val="008000"/>
                </a:solidFill>
              </a:rPr>
              <a:t> </a:t>
            </a:r>
            <a:r>
              <a:rPr lang="en-US" sz="2000" dirty="0" smtClean="0">
                <a:solidFill>
                  <a:srgbClr val="008000"/>
                </a:solidFill>
              </a:rPr>
              <a:t>    100,000$</a:t>
            </a:r>
            <a:endParaRPr lang="en-US" sz="2000" dirty="0">
              <a:solidFill>
                <a:srgbClr val="008000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WEP 280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Robot perception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Slide </a:t>
            </a:r>
            <a:fld id="{9FF87144-A1C4-A743-BC37-8C2BB1B2E564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8046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914400"/>
          </a:xfrm>
        </p:spPr>
        <p:txBody>
          <a:bodyPr/>
          <a:lstStyle/>
          <a:p>
            <a:r>
              <a:rPr lang="en-US" sz="3600" dirty="0" smtClean="0"/>
              <a:t>Rate gyro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219200"/>
            <a:ext cx="8534400" cy="1676400"/>
          </a:xfrm>
        </p:spPr>
        <p:txBody>
          <a:bodyPr/>
          <a:lstStyle/>
          <a:p>
            <a:r>
              <a:rPr lang="en-US" sz="2800" dirty="0" smtClean="0"/>
              <a:t>Same basic principle as a regular mech. gyro</a:t>
            </a:r>
          </a:p>
          <a:p>
            <a:r>
              <a:rPr lang="en-US" sz="2800" dirty="0" smtClean="0">
                <a:solidFill>
                  <a:srgbClr val="800000"/>
                </a:solidFill>
              </a:rPr>
              <a:t>However: gimbals are restrained by torsional springs</a:t>
            </a:r>
          </a:p>
          <a:p>
            <a:pPr lvl="1"/>
            <a:r>
              <a:rPr lang="en-US" sz="2400" dirty="0" smtClean="0"/>
              <a:t>This enables measuring </a:t>
            </a:r>
            <a:r>
              <a:rPr lang="en-US" sz="2400" u="sng" dirty="0" smtClean="0"/>
              <a:t>angular speeds</a:t>
            </a:r>
            <a:r>
              <a:rPr lang="en-US" sz="2400" dirty="0" smtClean="0"/>
              <a:t> instead of orientation</a:t>
            </a:r>
            <a:endParaRPr lang="en-US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WEP 280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Robot perception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Slide </a:t>
            </a:r>
            <a:fld id="{9FF87144-A1C4-A743-BC37-8C2BB1B2E564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  <p:pic>
        <p:nvPicPr>
          <p:cNvPr id="7" name="Picture 6" descr="AMRobots_images_Page_134_Image_0001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3124200"/>
            <a:ext cx="4672268" cy="2908501"/>
          </a:xfrm>
          <a:prstGeom prst="rect">
            <a:avLst/>
          </a:prstGeom>
        </p:spPr>
      </p:pic>
      <p:pic>
        <p:nvPicPr>
          <p:cNvPr id="8" name="Picture 7" descr="rate_gyro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3048000"/>
            <a:ext cx="4038599" cy="2573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6526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MRobots_images_Page_136_Image_0001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3016" y="1371601"/>
            <a:ext cx="2486023" cy="2057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838200"/>
          </a:xfrm>
        </p:spPr>
        <p:txBody>
          <a:bodyPr/>
          <a:lstStyle/>
          <a:p>
            <a:r>
              <a:rPr lang="en-US" sz="3200" dirty="0" smtClean="0"/>
              <a:t>Mechanical accelerometer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752600"/>
            <a:ext cx="6172200" cy="1600200"/>
          </a:xfrm>
        </p:spPr>
        <p:txBody>
          <a:bodyPr/>
          <a:lstStyle/>
          <a:p>
            <a:r>
              <a:rPr lang="en-US" sz="2400" dirty="0" smtClean="0"/>
              <a:t>Accelerometers measure all external forces acting upon them, including gravity</a:t>
            </a:r>
          </a:p>
          <a:p>
            <a:r>
              <a:rPr lang="en-US" sz="2400" dirty="0" smtClean="0">
                <a:solidFill>
                  <a:srgbClr val="800000"/>
                </a:solidFill>
              </a:rPr>
              <a:t>Accelerometers act like a mass-spring-damper system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WEP 280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Robot perception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Slide </a:t>
            </a:r>
            <a:fld id="{9FF87144-A1C4-A743-BC37-8C2BB1B2E564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24913131"/>
              </p:ext>
            </p:extLst>
          </p:nvPr>
        </p:nvGraphicFramePr>
        <p:xfrm>
          <a:off x="1295400" y="3810000"/>
          <a:ext cx="6081183" cy="49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885" name="Equation" r:id="rId4" imgW="2806700" imgH="228600" progId="Equation.3">
                  <p:embed/>
                </p:oleObj>
              </mc:Choice>
              <mc:Fallback>
                <p:oleObj name="Equation" r:id="rId4" imgW="28067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295400" y="3810000"/>
                        <a:ext cx="6081183" cy="495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Content Placeholder 2"/>
          <p:cNvSpPr txBox="1">
            <a:spLocks/>
          </p:cNvSpPr>
          <p:nvPr/>
        </p:nvSpPr>
        <p:spPr bwMode="auto">
          <a:xfrm>
            <a:off x="381000" y="4724400"/>
            <a:ext cx="34290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rgbClr val="003366"/>
                </a:solidFill>
                <a:latin typeface="Times New Roman"/>
                <a:ea typeface="+mn-ea"/>
                <a:cs typeface="Times New Roman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003366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003366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3366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3366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At steady-state: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019800" y="4572000"/>
            <a:ext cx="152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800000"/>
                </a:solidFill>
                <a:latin typeface="Times New Roman"/>
                <a:cs typeface="Times New Roman"/>
              </a:rPr>
              <a:t>viscous damping</a:t>
            </a:r>
            <a:endParaRPr lang="en-US" dirty="0">
              <a:solidFill>
                <a:srgbClr val="800000"/>
              </a:solidFill>
              <a:latin typeface="Times New Roman"/>
              <a:cs typeface="Times New Roman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800600" y="457200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800000"/>
                </a:solidFill>
                <a:latin typeface="Times New Roman"/>
                <a:cs typeface="Times New Roman"/>
              </a:rPr>
              <a:t>mass</a:t>
            </a:r>
            <a:endParaRPr lang="en-US" dirty="0">
              <a:solidFill>
                <a:srgbClr val="800000"/>
              </a:solidFill>
              <a:latin typeface="Times New Roman"/>
              <a:cs typeface="Times New Roman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543800" y="4572000"/>
            <a:ext cx="949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800000"/>
                </a:solidFill>
                <a:latin typeface="Times New Roman"/>
                <a:cs typeface="Times New Roman"/>
              </a:rPr>
              <a:t>stiffness</a:t>
            </a:r>
            <a:endParaRPr lang="en-US" dirty="0">
              <a:solidFill>
                <a:srgbClr val="800000"/>
              </a:solidFill>
              <a:latin typeface="Times New Roman"/>
              <a:cs typeface="Times New Roman"/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5410200" y="4114800"/>
            <a:ext cx="381000" cy="457200"/>
          </a:xfrm>
          <a:prstGeom prst="straightConnector1">
            <a:avLst/>
          </a:prstGeom>
          <a:ln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 flipV="1">
            <a:off x="6477000" y="4114800"/>
            <a:ext cx="228600" cy="533400"/>
          </a:xfrm>
          <a:prstGeom prst="straightConnector1">
            <a:avLst/>
          </a:prstGeom>
          <a:ln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 flipV="1">
            <a:off x="7086600" y="4114800"/>
            <a:ext cx="914400" cy="533400"/>
          </a:xfrm>
          <a:prstGeom prst="straightConnector1">
            <a:avLst/>
          </a:prstGeom>
          <a:ln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0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8221805"/>
              </p:ext>
            </p:extLst>
          </p:nvPr>
        </p:nvGraphicFramePr>
        <p:xfrm>
          <a:off x="2286000" y="5257800"/>
          <a:ext cx="1676400" cy="9117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886" name="Equation" r:id="rId6" imgW="723900" imgH="393700" progId="Equation.3">
                  <p:embed/>
                </p:oleObj>
              </mc:Choice>
              <mc:Fallback>
                <p:oleObj name="Equation" r:id="rId6" imgW="723900" imgH="393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286000" y="5257800"/>
                        <a:ext cx="1676400" cy="91172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720127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838200"/>
          </a:xfrm>
        </p:spPr>
        <p:txBody>
          <a:bodyPr/>
          <a:lstStyle/>
          <a:p>
            <a:r>
              <a:rPr lang="en-US" sz="3600" dirty="0" smtClean="0"/>
              <a:t>Mechanical accelerometer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295400"/>
            <a:ext cx="5715000" cy="4953000"/>
          </a:xfrm>
        </p:spPr>
        <p:txBody>
          <a:bodyPr/>
          <a:lstStyle/>
          <a:p>
            <a:r>
              <a:rPr lang="en-US" sz="2400" dirty="0" smtClean="0"/>
              <a:t>On the Earth’s surface, the accelerometer always indicates 1g, along the vertical axis</a:t>
            </a:r>
          </a:p>
          <a:p>
            <a:r>
              <a:rPr lang="en-US" sz="2400" dirty="0" smtClean="0">
                <a:solidFill>
                  <a:srgbClr val="800000"/>
                </a:solidFill>
              </a:rPr>
              <a:t>To obtain the inertial acceleration (due to motion alone), the gravity must be subtracted. Conversely the device’s acceleration is zero during free fall</a:t>
            </a:r>
          </a:p>
          <a:p>
            <a:r>
              <a:rPr lang="en-US" sz="2400" dirty="0" smtClean="0"/>
              <a:t>Bandwidth up to 50KHz</a:t>
            </a:r>
          </a:p>
          <a:p>
            <a:r>
              <a:rPr lang="en-US" sz="2400" dirty="0" smtClean="0">
                <a:solidFill>
                  <a:srgbClr val="800000"/>
                </a:solidFill>
              </a:rPr>
              <a:t>An accelerometer measures acceleration along a single axis. By mounting 3 accelerometers orthogonally to one another, a 3-axis accelerometer is obtained</a:t>
            </a:r>
            <a:endParaRPr lang="en-US" sz="2400" dirty="0">
              <a:solidFill>
                <a:srgbClr val="800000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WEP 280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Robot perception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Slide </a:t>
            </a:r>
            <a:fld id="{9FF87144-A1C4-A743-BC37-8C2BB1B2E564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  <p:pic>
        <p:nvPicPr>
          <p:cNvPr id="7" name="Picture 6" descr="AMRobots_images_Page_136_Image_0001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438400"/>
            <a:ext cx="2651124" cy="2194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3434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19200"/>
            <a:ext cx="3875495" cy="2590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762000"/>
          </a:xfrm>
        </p:spPr>
        <p:txBody>
          <a:bodyPr/>
          <a:lstStyle/>
          <a:p>
            <a:r>
              <a:rPr lang="en-US" sz="3600" dirty="0" smtClean="0"/>
              <a:t>MEMS accelerometer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33800" y="990600"/>
            <a:ext cx="5410200" cy="5181600"/>
          </a:xfrm>
        </p:spPr>
        <p:txBody>
          <a:bodyPr/>
          <a:lstStyle/>
          <a:p>
            <a:r>
              <a:rPr lang="en-US" sz="2400" dirty="0" smtClean="0"/>
              <a:t>Operational principle</a:t>
            </a:r>
          </a:p>
          <a:p>
            <a:pPr lvl="1"/>
            <a:r>
              <a:rPr lang="en-US" sz="2000" dirty="0" smtClean="0"/>
              <a:t>The primary transducer is a vibrating mass that relates acceleration to displacement</a:t>
            </a:r>
          </a:p>
          <a:p>
            <a:pPr lvl="1"/>
            <a:r>
              <a:rPr lang="en-US" sz="2000" dirty="0" smtClean="0">
                <a:solidFill>
                  <a:srgbClr val="008000"/>
                </a:solidFill>
              </a:rPr>
              <a:t>The secondary transducer (capacitive divider) converts the displacement to electric signal) </a:t>
            </a:r>
          </a:p>
          <a:p>
            <a:r>
              <a:rPr lang="en-US" sz="2400" dirty="0" smtClean="0">
                <a:solidFill>
                  <a:srgbClr val="800000"/>
                </a:solidFill>
              </a:rPr>
              <a:t>Main characteristics</a:t>
            </a:r>
          </a:p>
          <a:p>
            <a:pPr lvl="1"/>
            <a:r>
              <a:rPr lang="en-US" sz="2000" dirty="0" smtClean="0"/>
              <a:t>can be multi-directional</a:t>
            </a:r>
          </a:p>
          <a:p>
            <a:pPr lvl="1"/>
            <a:r>
              <a:rPr lang="en-US" sz="2000" dirty="0" smtClean="0">
                <a:solidFill>
                  <a:srgbClr val="008000"/>
                </a:solidFill>
              </a:rPr>
              <a:t>Sensing ranges from 1 to 50g</a:t>
            </a:r>
          </a:p>
          <a:p>
            <a:r>
              <a:rPr lang="en-US" sz="2400" dirty="0" smtClean="0"/>
              <a:t>Applications</a:t>
            </a:r>
          </a:p>
          <a:p>
            <a:pPr lvl="1"/>
            <a:r>
              <a:rPr lang="en-US" sz="2000" dirty="0" smtClean="0"/>
              <a:t>dynamic acceleration</a:t>
            </a:r>
          </a:p>
          <a:p>
            <a:pPr lvl="1"/>
            <a:r>
              <a:rPr lang="en-US" sz="2000" dirty="0" smtClean="0">
                <a:solidFill>
                  <a:srgbClr val="008000"/>
                </a:solidFill>
              </a:rPr>
              <a:t>Static acceleration (inclinometer)</a:t>
            </a:r>
          </a:p>
          <a:p>
            <a:pPr lvl="1"/>
            <a:r>
              <a:rPr lang="en-US" sz="2000" dirty="0" smtClean="0"/>
              <a:t>Airbag sensor (+-35g)</a:t>
            </a:r>
          </a:p>
          <a:p>
            <a:pPr lvl="1"/>
            <a:r>
              <a:rPr lang="en-US" sz="2000" dirty="0" smtClean="0">
                <a:solidFill>
                  <a:srgbClr val="008000"/>
                </a:solidFill>
              </a:rPr>
              <a:t>video games (Wii)</a:t>
            </a:r>
            <a:endParaRPr lang="en-US" sz="2000" dirty="0">
              <a:solidFill>
                <a:srgbClr val="008000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WEP 280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Robot perception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Slide </a:t>
            </a:r>
            <a:fld id="{9FF87144-A1C4-A743-BC37-8C2BB1B2E564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  <p:pic>
        <p:nvPicPr>
          <p:cNvPr id="7" name="Picture 6" descr="AMRobots_images_Page_136_Image_0002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4114800"/>
            <a:ext cx="2667000" cy="1983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1367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1143000"/>
          </a:xfrm>
        </p:spPr>
        <p:txBody>
          <a:bodyPr/>
          <a:lstStyle/>
          <a:p>
            <a:r>
              <a:rPr lang="en-US" dirty="0" smtClean="0"/>
              <a:t>Why should the roboticist understand instrumentation?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676400"/>
            <a:ext cx="8610600" cy="4724400"/>
          </a:xfrm>
        </p:spPr>
        <p:txBody>
          <a:bodyPr/>
          <a:lstStyle/>
          <a:p>
            <a:r>
              <a:rPr lang="en-US" sz="2800" dirty="0" smtClean="0"/>
              <a:t>Key components for </a:t>
            </a:r>
            <a:r>
              <a:rPr lang="en-US" sz="2800" b="1" u="sng" dirty="0" smtClean="0"/>
              <a:t>perceiving the environment</a:t>
            </a:r>
          </a:p>
          <a:p>
            <a:r>
              <a:rPr lang="en-US" sz="2800" dirty="0" smtClean="0">
                <a:solidFill>
                  <a:srgbClr val="800000"/>
                </a:solidFill>
              </a:rPr>
              <a:t>When you </a:t>
            </a:r>
            <a:r>
              <a:rPr lang="en-US" sz="2800" u="sng" dirty="0" smtClean="0">
                <a:solidFill>
                  <a:srgbClr val="800000"/>
                </a:solidFill>
              </a:rPr>
              <a:t>understand the instrumentations</a:t>
            </a:r>
            <a:r>
              <a:rPr lang="en-US" sz="2800" dirty="0" smtClean="0">
                <a:solidFill>
                  <a:srgbClr val="800000"/>
                </a:solidFill>
              </a:rPr>
              <a:t> you can appropriately use sensors for robotics</a:t>
            </a:r>
          </a:p>
          <a:p>
            <a:r>
              <a:rPr lang="en-US" sz="2800" dirty="0" smtClean="0"/>
              <a:t>Also, you can </a:t>
            </a:r>
            <a:r>
              <a:rPr lang="en-US" sz="2800" u="sng" dirty="0" smtClean="0"/>
              <a:t>properly select</a:t>
            </a:r>
            <a:r>
              <a:rPr lang="en-US" sz="2800" dirty="0" smtClean="0"/>
              <a:t> or </a:t>
            </a:r>
            <a:r>
              <a:rPr lang="en-US" sz="2800" u="sng" dirty="0" smtClean="0"/>
              <a:t>design a sensor</a:t>
            </a:r>
            <a:r>
              <a:rPr lang="en-US" sz="2800" dirty="0" smtClean="0"/>
              <a:t> for an application</a:t>
            </a:r>
          </a:p>
          <a:p>
            <a:r>
              <a:rPr lang="en-US" sz="2800" dirty="0" smtClean="0">
                <a:solidFill>
                  <a:srgbClr val="800000"/>
                </a:solidFill>
              </a:rPr>
              <a:t>Understanding instrumentations &amp; measurements involves:</a:t>
            </a:r>
          </a:p>
          <a:p>
            <a:pPr lvl="1"/>
            <a:r>
              <a:rPr lang="en-US" sz="2400" dirty="0" smtClean="0"/>
              <a:t>understanding the measurement system,</a:t>
            </a:r>
          </a:p>
          <a:p>
            <a:pPr lvl="1"/>
            <a:r>
              <a:rPr lang="en-US" sz="2400" dirty="0" smtClean="0">
                <a:solidFill>
                  <a:srgbClr val="008000"/>
                </a:solidFill>
              </a:rPr>
              <a:t>understanding the experiment,</a:t>
            </a:r>
          </a:p>
          <a:p>
            <a:pPr lvl="1"/>
            <a:r>
              <a:rPr lang="en-US" sz="2400" dirty="0" smtClean="0"/>
              <a:t>understanding the data.</a:t>
            </a:r>
            <a:endParaRPr lang="en-US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WEP 280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Robot perception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Slide </a:t>
            </a:r>
            <a:fld id="{9FF87144-A1C4-A743-BC37-8C2BB1B2E564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3718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Inertial Measurement Unit (IMU)</a:t>
            </a:r>
          </a:p>
        </p:txBody>
      </p:sp>
      <p:sp>
        <p:nvSpPr>
          <p:cNvPr id="79874" name="Content Placeholder 2"/>
          <p:cNvSpPr>
            <a:spLocks noGrp="1"/>
          </p:cNvSpPr>
          <p:nvPr>
            <p:ph idx="1"/>
          </p:nvPr>
        </p:nvSpPr>
        <p:spPr>
          <a:xfrm>
            <a:off x="381000" y="1905000"/>
            <a:ext cx="3733800" cy="4419600"/>
          </a:xfrm>
        </p:spPr>
        <p:txBody>
          <a:bodyPr/>
          <a:lstStyle/>
          <a:p>
            <a:r>
              <a:rPr lang="en-US" sz="2400" dirty="0">
                <a:latin typeface="Times New Roman" charset="0"/>
              </a:rPr>
              <a:t>An inertial measurement unit consists of </a:t>
            </a:r>
            <a:r>
              <a:rPr lang="en-US" sz="2400" u="sng" dirty="0">
                <a:latin typeface="Times New Roman" charset="0"/>
              </a:rPr>
              <a:t>three</a:t>
            </a:r>
            <a:r>
              <a:rPr lang="en-US" sz="2400" dirty="0">
                <a:latin typeface="Times New Roman" charset="0"/>
              </a:rPr>
              <a:t> mutually orthogonal </a:t>
            </a:r>
            <a:r>
              <a:rPr lang="en-US" sz="2400" u="sng" dirty="0">
                <a:latin typeface="Times New Roman" charset="0"/>
              </a:rPr>
              <a:t>accelerometers</a:t>
            </a:r>
            <a:r>
              <a:rPr lang="en-US" sz="2400" dirty="0">
                <a:latin typeface="Times New Roman" charset="0"/>
              </a:rPr>
              <a:t> and </a:t>
            </a:r>
            <a:r>
              <a:rPr lang="en-US" sz="2400" u="sng" dirty="0">
                <a:latin typeface="Times New Roman" charset="0"/>
              </a:rPr>
              <a:t>gyroscopes</a:t>
            </a:r>
            <a:r>
              <a:rPr lang="en-US" sz="2400" dirty="0">
                <a:latin typeface="Times New Roman" charset="0"/>
              </a:rPr>
              <a:t>, intended to work together to measure </a:t>
            </a:r>
            <a:r>
              <a:rPr lang="en-US" sz="2400" u="sng" dirty="0">
                <a:latin typeface="Times New Roman" charset="0"/>
              </a:rPr>
              <a:t>linear</a:t>
            </a:r>
            <a:r>
              <a:rPr lang="en-US" sz="2400" dirty="0">
                <a:latin typeface="Times New Roman" charset="0"/>
              </a:rPr>
              <a:t> </a:t>
            </a:r>
            <a:r>
              <a:rPr lang="en-US" sz="2400" u="sng" dirty="0">
                <a:latin typeface="Times New Roman" charset="0"/>
              </a:rPr>
              <a:t>accelerations</a:t>
            </a:r>
            <a:r>
              <a:rPr lang="en-US" sz="2400" dirty="0">
                <a:latin typeface="Times New Roman" charset="0"/>
              </a:rPr>
              <a:t> and </a:t>
            </a:r>
            <a:r>
              <a:rPr lang="en-US" sz="2400" u="sng" dirty="0">
                <a:latin typeface="Times New Roman" charset="0"/>
              </a:rPr>
              <a:t>angular velocities</a:t>
            </a:r>
            <a:r>
              <a:rPr lang="en-US" sz="2400" dirty="0">
                <a:latin typeface="Times New Roman" charset="0"/>
              </a:rPr>
              <a:t>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Robot perception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68A81A8-CDD2-1F47-87A2-2328A00F3C45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WEP 280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2400" y="1219200"/>
            <a:ext cx="4787900" cy="481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6220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838200"/>
          </a:xfrm>
        </p:spPr>
        <p:txBody>
          <a:bodyPr/>
          <a:lstStyle/>
          <a:p>
            <a:r>
              <a:rPr lang="en-US" sz="3200" dirty="0" smtClean="0"/>
              <a:t>IMU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524000"/>
            <a:ext cx="8458200" cy="4637088"/>
          </a:xfrm>
        </p:spPr>
        <p:txBody>
          <a:bodyPr/>
          <a:lstStyle/>
          <a:p>
            <a:r>
              <a:rPr lang="en-US" sz="2400" dirty="0" smtClean="0"/>
              <a:t>In order to estimate motion, the </a:t>
            </a:r>
            <a:r>
              <a:rPr lang="en-US" sz="2400" u="sng" dirty="0" smtClean="0"/>
              <a:t>gravity vector</a:t>
            </a:r>
            <a:r>
              <a:rPr lang="en-US" sz="2400" dirty="0" smtClean="0"/>
              <a:t> must be </a:t>
            </a:r>
            <a:r>
              <a:rPr lang="en-US" sz="2400" u="sng" dirty="0" smtClean="0"/>
              <a:t>subtracted</a:t>
            </a:r>
            <a:r>
              <a:rPr lang="en-US" sz="2400" dirty="0" smtClean="0"/>
              <a:t>. </a:t>
            </a:r>
            <a:endParaRPr lang="en-US" sz="2400" dirty="0"/>
          </a:p>
          <a:p>
            <a:r>
              <a:rPr lang="en-US" sz="2400" dirty="0" smtClean="0">
                <a:solidFill>
                  <a:srgbClr val="800000"/>
                </a:solidFill>
              </a:rPr>
              <a:t>IMUs are </a:t>
            </a:r>
            <a:r>
              <a:rPr lang="en-US" sz="2400" u="sng" dirty="0" smtClean="0">
                <a:solidFill>
                  <a:srgbClr val="800000"/>
                </a:solidFill>
              </a:rPr>
              <a:t>extremely sensitive</a:t>
            </a:r>
            <a:r>
              <a:rPr lang="en-US" sz="2400" dirty="0" smtClean="0">
                <a:solidFill>
                  <a:srgbClr val="800000"/>
                </a:solidFill>
              </a:rPr>
              <a:t> to measurement errors in gyroscopes and accelerometers</a:t>
            </a:r>
          </a:p>
          <a:p>
            <a:pPr lvl="1"/>
            <a:r>
              <a:rPr lang="en-US" sz="2000" dirty="0" smtClean="0"/>
              <a:t>drift in gyroscopes unavoidably undermines the estimation of the vehicle orientation relative to gravity, which results in incorrect cancellation of the gravity vector.</a:t>
            </a:r>
          </a:p>
          <a:p>
            <a:pPr lvl="1"/>
            <a:r>
              <a:rPr lang="en-US" sz="2000" dirty="0" smtClean="0">
                <a:solidFill>
                  <a:srgbClr val="008000"/>
                </a:solidFill>
              </a:rPr>
              <a:t>Because the accelerometer data is integrated twice to obtain the position, any residual gravity vector results in a </a:t>
            </a:r>
            <a:r>
              <a:rPr lang="en-US" sz="2000" u="sng" dirty="0" smtClean="0">
                <a:solidFill>
                  <a:srgbClr val="008000"/>
                </a:solidFill>
              </a:rPr>
              <a:t>quadratic error</a:t>
            </a:r>
            <a:r>
              <a:rPr lang="en-US" sz="2000" dirty="0" smtClean="0">
                <a:solidFill>
                  <a:srgbClr val="008000"/>
                </a:solidFill>
              </a:rPr>
              <a:t> in position</a:t>
            </a:r>
          </a:p>
          <a:p>
            <a:r>
              <a:rPr lang="en-US" sz="2400" dirty="0" smtClean="0"/>
              <a:t>After a ‘long’ period of operation </a:t>
            </a:r>
            <a:r>
              <a:rPr lang="en-US" sz="2400" u="sng" dirty="0" smtClean="0"/>
              <a:t>ALL IMUs drift</a:t>
            </a:r>
            <a:r>
              <a:rPr lang="en-US" sz="2400" dirty="0" smtClean="0"/>
              <a:t>. To cancel it some external reference like GPS is required.</a:t>
            </a:r>
            <a:endParaRPr lang="en-US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WEP 280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Robot perception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Slide </a:t>
            </a:r>
            <a:fld id="{9FF87144-A1C4-A743-BC37-8C2BB1B2E564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5699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Inertial Navigation System (INS)</a:t>
            </a:r>
          </a:p>
        </p:txBody>
      </p:sp>
      <p:sp>
        <p:nvSpPr>
          <p:cNvPr id="80898" name="Content Placeholder 2"/>
          <p:cNvSpPr>
            <a:spLocks noGrp="1"/>
          </p:cNvSpPr>
          <p:nvPr>
            <p:ph idx="1"/>
          </p:nvPr>
        </p:nvSpPr>
        <p:spPr>
          <a:xfrm>
            <a:off x="304800" y="1676400"/>
            <a:ext cx="8534400" cy="2514600"/>
          </a:xfrm>
        </p:spPr>
        <p:txBody>
          <a:bodyPr/>
          <a:lstStyle/>
          <a:p>
            <a:r>
              <a:rPr lang="en-US" sz="2400" dirty="0">
                <a:latin typeface="Times New Roman" charset="0"/>
              </a:rPr>
              <a:t>An </a:t>
            </a:r>
            <a:r>
              <a:rPr lang="en-US" sz="2400" i="1" dirty="0">
                <a:latin typeface="Times New Roman" charset="0"/>
              </a:rPr>
              <a:t>Inertial Navigation System</a:t>
            </a:r>
            <a:r>
              <a:rPr lang="en-US" sz="2400" dirty="0">
                <a:latin typeface="Times New Roman" charset="0"/>
              </a:rPr>
              <a:t> (INS) integrates information from several sources in order to better its estimate of the motion of a platform.</a:t>
            </a:r>
          </a:p>
          <a:p>
            <a:r>
              <a:rPr lang="en-US" sz="2400" dirty="0">
                <a:solidFill>
                  <a:srgbClr val="800000"/>
                </a:solidFill>
                <a:latin typeface="Times New Roman" charset="0"/>
              </a:rPr>
              <a:t>For example, the </a:t>
            </a:r>
            <a:r>
              <a:rPr lang="en-US" sz="2400" dirty="0" err="1">
                <a:solidFill>
                  <a:srgbClr val="800000"/>
                </a:solidFill>
                <a:latin typeface="Times New Roman" charset="0"/>
              </a:rPr>
              <a:t>Xsens</a:t>
            </a:r>
            <a:r>
              <a:rPr lang="en-US" sz="2400" dirty="0">
                <a:solidFill>
                  <a:srgbClr val="800000"/>
                </a:solidFill>
                <a:latin typeface="Times New Roman" charset="0"/>
              </a:rPr>
              <a:t> MTI-G implements an Extended Kalman Filter (EKF) to integrate the information it acquires from a </a:t>
            </a:r>
            <a:r>
              <a:rPr lang="en-US" sz="2400" u="sng" dirty="0">
                <a:solidFill>
                  <a:srgbClr val="800000"/>
                </a:solidFill>
                <a:latin typeface="Times New Roman" charset="0"/>
              </a:rPr>
              <a:t>GPS</a:t>
            </a:r>
            <a:r>
              <a:rPr lang="en-US" sz="2400" dirty="0">
                <a:solidFill>
                  <a:srgbClr val="800000"/>
                </a:solidFill>
                <a:latin typeface="Times New Roman" charset="0"/>
              </a:rPr>
              <a:t>, a </a:t>
            </a:r>
            <a:r>
              <a:rPr lang="en-US" sz="2400" u="sng" dirty="0">
                <a:solidFill>
                  <a:srgbClr val="800000"/>
                </a:solidFill>
                <a:latin typeface="Times New Roman" charset="0"/>
              </a:rPr>
              <a:t>compass</a:t>
            </a:r>
            <a:r>
              <a:rPr lang="en-US" sz="2400" dirty="0">
                <a:solidFill>
                  <a:srgbClr val="800000"/>
                </a:solidFill>
                <a:latin typeface="Times New Roman" charset="0"/>
              </a:rPr>
              <a:t>, a </a:t>
            </a:r>
            <a:r>
              <a:rPr lang="en-US" sz="2400" u="sng" dirty="0">
                <a:solidFill>
                  <a:srgbClr val="800000"/>
                </a:solidFill>
                <a:latin typeface="Times New Roman" charset="0"/>
              </a:rPr>
              <a:t>pressure</a:t>
            </a:r>
            <a:r>
              <a:rPr lang="en-US" sz="2400" dirty="0">
                <a:solidFill>
                  <a:srgbClr val="800000"/>
                </a:solidFill>
                <a:latin typeface="Times New Roman" charset="0"/>
              </a:rPr>
              <a:t> sensor, and a </a:t>
            </a:r>
            <a:r>
              <a:rPr lang="en-US" sz="2400" u="sng" dirty="0">
                <a:solidFill>
                  <a:srgbClr val="800000"/>
                </a:solidFill>
                <a:latin typeface="Times New Roman" charset="0"/>
              </a:rPr>
              <a:t>tilt</a:t>
            </a:r>
            <a:r>
              <a:rPr lang="en-US" sz="2400" dirty="0">
                <a:solidFill>
                  <a:srgbClr val="800000"/>
                </a:solidFill>
                <a:latin typeface="Times New Roman" charset="0"/>
              </a:rPr>
              <a:t> sensor</a:t>
            </a:r>
            <a:r>
              <a:rPr lang="en-US" sz="2400" dirty="0">
                <a:latin typeface="Times New Roman" charset="0"/>
              </a:rPr>
              <a:t>.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Robot perception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E18949-F50C-9747-A7C4-D7490E0E343F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  <p:pic>
        <p:nvPicPr>
          <p:cNvPr id="80901" name="Picture 5" descr="1302286583XsensMtiG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4191000"/>
            <a:ext cx="2971800" cy="19828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WEP 280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56449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400" y="3505200"/>
            <a:ext cx="3220759" cy="2870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914400"/>
          </a:xfrm>
        </p:spPr>
        <p:txBody>
          <a:bodyPr/>
          <a:lstStyle/>
          <a:p>
            <a:r>
              <a:rPr lang="en-US" sz="3200" dirty="0" smtClean="0"/>
              <a:t>Ground-based active &amp; passive beacons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371600"/>
            <a:ext cx="8534400" cy="2895600"/>
          </a:xfrm>
        </p:spPr>
        <p:txBody>
          <a:bodyPr/>
          <a:lstStyle/>
          <a:p>
            <a:r>
              <a:rPr lang="en-US" sz="2400" dirty="0" smtClean="0"/>
              <a:t>Elegant way to solve the localization problem in robotics</a:t>
            </a:r>
          </a:p>
          <a:p>
            <a:r>
              <a:rPr lang="en-US" dirty="0" smtClean="0">
                <a:solidFill>
                  <a:srgbClr val="800000"/>
                </a:solidFill>
              </a:rPr>
              <a:t>Beacons are </a:t>
            </a:r>
            <a:r>
              <a:rPr lang="en-US" u="sng" dirty="0" smtClean="0">
                <a:solidFill>
                  <a:srgbClr val="800000"/>
                </a:solidFill>
              </a:rPr>
              <a:t>signaling guiding devices</a:t>
            </a:r>
            <a:r>
              <a:rPr lang="en-US" dirty="0" smtClean="0">
                <a:solidFill>
                  <a:srgbClr val="800000"/>
                </a:solidFill>
              </a:rPr>
              <a:t> with a precisely known position</a:t>
            </a:r>
          </a:p>
          <a:p>
            <a:r>
              <a:rPr lang="en-US" sz="2400" dirty="0" smtClean="0"/>
              <a:t>Beacon-based navigation is used since the humans began travelling:</a:t>
            </a:r>
          </a:p>
          <a:p>
            <a:pPr lvl="1"/>
            <a:r>
              <a:rPr lang="en-US" dirty="0" smtClean="0"/>
              <a:t>Natural beacons (landmarks) like </a:t>
            </a:r>
            <a:r>
              <a:rPr lang="en-US" u="sng" dirty="0" smtClean="0"/>
              <a:t>stars</a:t>
            </a:r>
            <a:r>
              <a:rPr lang="en-US" dirty="0" smtClean="0"/>
              <a:t>, mountains or the </a:t>
            </a:r>
            <a:r>
              <a:rPr lang="en-US" u="sng" dirty="0" smtClean="0"/>
              <a:t>sun</a:t>
            </a:r>
          </a:p>
          <a:p>
            <a:pPr lvl="1"/>
            <a:r>
              <a:rPr lang="en-US" sz="2000" dirty="0" smtClean="0">
                <a:solidFill>
                  <a:srgbClr val="008000"/>
                </a:solidFill>
              </a:rPr>
              <a:t>Artificial beacons like </a:t>
            </a:r>
            <a:r>
              <a:rPr lang="en-US" sz="2000" u="sng" dirty="0" smtClean="0">
                <a:solidFill>
                  <a:srgbClr val="008000"/>
                </a:solidFill>
              </a:rPr>
              <a:t>lighthouses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WEP 280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Robot perception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Slide </a:t>
            </a:r>
            <a:fld id="{9FF87144-A1C4-A743-BC37-8C2BB1B2E564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5969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0" y="3124200"/>
            <a:ext cx="3505200" cy="312368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914400"/>
          </a:xfrm>
        </p:spPr>
        <p:txBody>
          <a:bodyPr/>
          <a:lstStyle/>
          <a:p>
            <a:r>
              <a:rPr lang="en-US" sz="3200" dirty="0" smtClean="0"/>
              <a:t>Ground-based active &amp; passive beacons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371600"/>
            <a:ext cx="8382000" cy="3276600"/>
          </a:xfrm>
        </p:spPr>
        <p:txBody>
          <a:bodyPr/>
          <a:lstStyle/>
          <a:p>
            <a:r>
              <a:rPr lang="en-US" dirty="0" smtClean="0"/>
              <a:t>Global Positioning System (GPS) revolutionized modern navigation technology</a:t>
            </a:r>
          </a:p>
          <a:p>
            <a:r>
              <a:rPr lang="en-US" sz="2400" dirty="0" smtClean="0">
                <a:solidFill>
                  <a:srgbClr val="800000"/>
                </a:solidFill>
              </a:rPr>
              <a:t>Major drawbacks with the use of beacons indoor:</a:t>
            </a:r>
          </a:p>
          <a:p>
            <a:pPr lvl="1"/>
            <a:r>
              <a:rPr lang="en-US" sz="2000" dirty="0" smtClean="0"/>
              <a:t>Beacons requires </a:t>
            </a:r>
            <a:r>
              <a:rPr lang="en-US" sz="2000" u="sng" dirty="0" smtClean="0"/>
              <a:t>changes in the environment</a:t>
            </a:r>
          </a:p>
          <a:p>
            <a:pPr lvl="1"/>
            <a:r>
              <a:rPr lang="en-US" u="sng" dirty="0" smtClean="0">
                <a:solidFill>
                  <a:srgbClr val="008000"/>
                </a:solidFill>
              </a:rPr>
              <a:t>Limit flexibility</a:t>
            </a:r>
            <a:r>
              <a:rPr lang="en-US" dirty="0" smtClean="0">
                <a:solidFill>
                  <a:srgbClr val="008000"/>
                </a:solidFill>
              </a:rPr>
              <a:t> and adaptability to changing environments</a:t>
            </a:r>
            <a:endParaRPr lang="en-US" sz="2000" dirty="0">
              <a:solidFill>
                <a:srgbClr val="008000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WEP 280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Robot perception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Slide </a:t>
            </a:r>
            <a:fld id="{9FF87144-A1C4-A743-BC37-8C2BB1B2E564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9304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Global Positioning System (GPS)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752600"/>
            <a:ext cx="8534400" cy="3886200"/>
          </a:xfrm>
        </p:spPr>
        <p:txBody>
          <a:bodyPr/>
          <a:lstStyle/>
          <a:p>
            <a:r>
              <a:rPr lang="en-US" dirty="0" smtClean="0"/>
              <a:t>GPS became accessible for </a:t>
            </a:r>
            <a:r>
              <a:rPr lang="en-US" u="sng" dirty="0" smtClean="0"/>
              <a:t>commercial</a:t>
            </a:r>
            <a:r>
              <a:rPr lang="en-US" dirty="0" smtClean="0"/>
              <a:t> applications in </a:t>
            </a:r>
            <a:r>
              <a:rPr lang="en-US" u="sng" dirty="0" smtClean="0"/>
              <a:t>1995</a:t>
            </a:r>
          </a:p>
          <a:p>
            <a:r>
              <a:rPr lang="en-US" u="sng" dirty="0" smtClean="0">
                <a:solidFill>
                  <a:srgbClr val="800000"/>
                </a:solidFill>
              </a:rPr>
              <a:t>24+ satellites</a:t>
            </a:r>
            <a:r>
              <a:rPr lang="en-US" dirty="0" smtClean="0">
                <a:solidFill>
                  <a:srgbClr val="800000"/>
                </a:solidFill>
              </a:rPr>
              <a:t> orbiting the Earth every 12 hours at a height of 20.19 km</a:t>
            </a:r>
          </a:p>
          <a:p>
            <a:r>
              <a:rPr lang="en-US" dirty="0" smtClean="0"/>
              <a:t>4 satellites are located in each of </a:t>
            </a:r>
            <a:r>
              <a:rPr lang="en-US" u="sng" dirty="0" smtClean="0"/>
              <a:t>6 orbits</a:t>
            </a:r>
            <a:r>
              <a:rPr lang="en-US" dirty="0" smtClean="0"/>
              <a:t> with 60 degrees orientation between each other</a:t>
            </a:r>
          </a:p>
          <a:p>
            <a:r>
              <a:rPr lang="en-US" dirty="0" smtClean="0">
                <a:solidFill>
                  <a:srgbClr val="800000"/>
                </a:solidFill>
              </a:rPr>
              <a:t>Working principle: location of any GPS receiver is determined through a </a:t>
            </a:r>
            <a:r>
              <a:rPr lang="en-US" u="sng" dirty="0" smtClean="0">
                <a:solidFill>
                  <a:srgbClr val="800000"/>
                </a:solidFill>
              </a:rPr>
              <a:t>time of flight measurement</a:t>
            </a:r>
            <a:r>
              <a:rPr lang="en-US" dirty="0" smtClean="0">
                <a:solidFill>
                  <a:srgbClr val="800000"/>
                </a:solidFill>
              </a:rPr>
              <a:t> (satellites send </a:t>
            </a:r>
            <a:r>
              <a:rPr lang="en-US" dirty="0" smtClean="0">
                <a:solidFill>
                  <a:schemeClr val="tx1"/>
                </a:solidFill>
              </a:rPr>
              <a:t>orbital location</a:t>
            </a:r>
            <a:r>
              <a:rPr lang="en-US" dirty="0" smtClean="0">
                <a:solidFill>
                  <a:srgbClr val="800000"/>
                </a:solidFill>
              </a:rPr>
              <a:t> (ephemeris) </a:t>
            </a:r>
            <a:r>
              <a:rPr lang="en-US" dirty="0" smtClean="0">
                <a:solidFill>
                  <a:srgbClr val="000000"/>
                </a:solidFill>
              </a:rPr>
              <a:t>+</a:t>
            </a:r>
            <a:r>
              <a:rPr lang="en-US" dirty="0" smtClean="0">
                <a:solidFill>
                  <a:srgbClr val="800000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time</a:t>
            </a:r>
            <a:r>
              <a:rPr lang="en-US" dirty="0" smtClean="0">
                <a:solidFill>
                  <a:srgbClr val="800000"/>
                </a:solidFill>
              </a:rPr>
              <a:t>). The receiver computes its location through </a:t>
            </a:r>
            <a:r>
              <a:rPr lang="en-US" b="1" dirty="0" smtClean="0">
                <a:solidFill>
                  <a:srgbClr val="800000"/>
                </a:solidFill>
              </a:rPr>
              <a:t>trilateration</a:t>
            </a:r>
            <a:r>
              <a:rPr lang="en-US" dirty="0" smtClean="0">
                <a:solidFill>
                  <a:srgbClr val="800000"/>
                </a:solidFill>
              </a:rPr>
              <a:t> and </a:t>
            </a:r>
            <a:r>
              <a:rPr lang="en-US" b="1" dirty="0" smtClean="0">
                <a:solidFill>
                  <a:srgbClr val="800000"/>
                </a:solidFill>
              </a:rPr>
              <a:t>time correction</a:t>
            </a:r>
            <a:r>
              <a:rPr lang="en-US" dirty="0" smtClean="0">
                <a:solidFill>
                  <a:srgbClr val="800000"/>
                </a:solidFill>
              </a:rPr>
              <a:t>.</a:t>
            </a:r>
          </a:p>
          <a:p>
            <a:pPr marL="457200" lvl="1" indent="0">
              <a:buNone/>
            </a:pP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WEP 280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Robot perception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Slide </a:t>
            </a:r>
            <a:fld id="{9FF87144-A1C4-A743-BC37-8C2BB1B2E564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21492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WEP 280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Robot perception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Slide </a:t>
            </a:r>
            <a:fld id="{9FF87144-A1C4-A743-BC37-8C2BB1B2E564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895" y="914400"/>
            <a:ext cx="8064305" cy="5327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7700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304800"/>
            <a:ext cx="8763000" cy="762000"/>
          </a:xfrm>
        </p:spPr>
        <p:txBody>
          <a:bodyPr/>
          <a:lstStyle/>
          <a:p>
            <a:r>
              <a:rPr lang="en-US" sz="2800" dirty="0" smtClean="0"/>
              <a:t>Differential Global Positioning System (</a:t>
            </a:r>
            <a:r>
              <a:rPr lang="en-US" sz="2800" dirty="0" err="1" smtClean="0"/>
              <a:t>dGPS</a:t>
            </a:r>
            <a:r>
              <a:rPr lang="en-US" sz="2800" dirty="0" smtClean="0"/>
              <a:t>)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066800"/>
            <a:ext cx="8458200" cy="2362200"/>
          </a:xfrm>
        </p:spPr>
        <p:txBody>
          <a:bodyPr/>
          <a:lstStyle/>
          <a:p>
            <a:r>
              <a:rPr lang="en-US" dirty="0" err="1" smtClean="0"/>
              <a:t>dGPS</a:t>
            </a:r>
            <a:r>
              <a:rPr lang="en-US" dirty="0" smtClean="0"/>
              <a:t> requires that a GPS receiver, known as base station, be set up on a precisely known location. The base station receiver calculates its position based on satellite signals &amp; compares this location to the known location. The difference is applied to the GPS data recorded by the roving GPS.</a:t>
            </a:r>
          </a:p>
          <a:p>
            <a:r>
              <a:rPr lang="en-US" dirty="0" smtClean="0">
                <a:solidFill>
                  <a:srgbClr val="800000"/>
                </a:solidFill>
              </a:rPr>
              <a:t>Position accuracies in </a:t>
            </a:r>
            <a:r>
              <a:rPr lang="en-US" u="sng" dirty="0" smtClean="0">
                <a:solidFill>
                  <a:srgbClr val="800000"/>
                </a:solidFill>
              </a:rPr>
              <a:t>sub-meter to cm range</a:t>
            </a:r>
            <a:endParaRPr lang="en-US" u="sng" dirty="0">
              <a:solidFill>
                <a:srgbClr val="800000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WEP 280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Robot perception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Slide </a:t>
            </a:r>
            <a:fld id="{9FF87144-A1C4-A743-BC37-8C2BB1B2E564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3581400"/>
            <a:ext cx="5791200" cy="2759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02209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1600" y="1752600"/>
            <a:ext cx="2371241" cy="1828800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4343400" y="1447800"/>
            <a:ext cx="33528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003366"/>
                </a:solidFill>
                <a:latin typeface="Times New Roman"/>
                <a:ea typeface="+mn-ea"/>
                <a:cs typeface="Times New Roman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3366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003366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3366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3366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rgbClr val="800000"/>
                </a:solidFill>
              </a:rPr>
              <a:t>Laser Range Finder</a:t>
            </a:r>
            <a:endParaRPr lang="en-US" dirty="0">
              <a:solidFill>
                <a:srgbClr val="800000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9200" y="4038600"/>
            <a:ext cx="2895600" cy="22320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762000"/>
          </a:xfrm>
        </p:spPr>
        <p:txBody>
          <a:bodyPr/>
          <a:lstStyle/>
          <a:p>
            <a:r>
              <a:rPr lang="en-US" dirty="0" smtClean="0"/>
              <a:t>Range sensors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524000"/>
            <a:ext cx="2743200" cy="685800"/>
          </a:xfrm>
        </p:spPr>
        <p:txBody>
          <a:bodyPr/>
          <a:lstStyle/>
          <a:p>
            <a:r>
              <a:rPr lang="en-US" dirty="0" smtClean="0"/>
              <a:t>Sonar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WEP 280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Robot perception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Slide </a:t>
            </a:r>
            <a:fld id="{9FF87144-A1C4-A743-BC37-8C2BB1B2E564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381000" y="3276600"/>
            <a:ext cx="33528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003366"/>
                </a:solidFill>
                <a:latin typeface="Times New Roman"/>
                <a:ea typeface="+mn-ea"/>
                <a:cs typeface="Times New Roman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3366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003366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3366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3366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Time of flight camera</a:t>
            </a:r>
            <a:endParaRPr lang="en-US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 bwMode="auto">
          <a:xfrm>
            <a:off x="4800600" y="3733800"/>
            <a:ext cx="32766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003366"/>
                </a:solidFill>
                <a:latin typeface="Times New Roman"/>
                <a:ea typeface="+mn-ea"/>
                <a:cs typeface="Times New Roman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3366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003366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3366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3366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rgbClr val="800000"/>
                </a:solidFill>
              </a:rPr>
              <a:t>Structured light</a:t>
            </a:r>
            <a:endParaRPr lang="en-US" dirty="0">
              <a:solidFill>
                <a:srgbClr val="800000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800" y="1981200"/>
            <a:ext cx="1879600" cy="1028700"/>
          </a:xfrm>
          <a:prstGeom prst="rect">
            <a:avLst/>
          </a:prstGeom>
        </p:spPr>
      </p:pic>
      <p:pic>
        <p:nvPicPr>
          <p:cNvPr id="12" name="Picture 11" descr="swissranger_3d_camera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4114800"/>
            <a:ext cx="1964267" cy="1964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1092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Range sensor (time of flight)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524000"/>
            <a:ext cx="8382000" cy="2895600"/>
          </a:xfrm>
        </p:spPr>
        <p:txBody>
          <a:bodyPr/>
          <a:lstStyle/>
          <a:p>
            <a:r>
              <a:rPr lang="en-US" dirty="0" smtClean="0"/>
              <a:t>Large range distance measurement </a:t>
            </a:r>
            <a:r>
              <a:rPr lang="en-US" dirty="0" smtClean="0">
                <a:sym typeface="Wingdings"/>
              </a:rPr>
              <a:t> thus called range sensors</a:t>
            </a:r>
          </a:p>
          <a:p>
            <a:r>
              <a:rPr lang="en-US" dirty="0" smtClean="0">
                <a:solidFill>
                  <a:srgbClr val="800000"/>
                </a:solidFill>
                <a:sym typeface="Wingdings"/>
              </a:rPr>
              <a:t>Range information</a:t>
            </a:r>
          </a:p>
          <a:p>
            <a:r>
              <a:rPr lang="en-US" dirty="0" smtClean="0">
                <a:sym typeface="Wingdings"/>
              </a:rPr>
              <a:t>Ultrasonic sensors as well as laser range sensors make use of propagation speed of sound or electromagnetic waves respectively</a:t>
            </a:r>
          </a:p>
          <a:p>
            <a:r>
              <a:rPr lang="en-US" dirty="0" smtClean="0">
                <a:solidFill>
                  <a:srgbClr val="800000"/>
                </a:solidFill>
                <a:sym typeface="Wingdings"/>
              </a:rPr>
              <a:t>The travelled distance of a sound or electromagnetic wave is:</a:t>
            </a:r>
            <a:endParaRPr lang="en-US" dirty="0">
              <a:solidFill>
                <a:srgbClr val="800000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WEP 280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Robot perception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Slide </a:t>
            </a:r>
            <a:fld id="{9FF87144-A1C4-A743-BC37-8C2BB1B2E564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76171443"/>
              </p:ext>
            </p:extLst>
          </p:nvPr>
        </p:nvGraphicFramePr>
        <p:xfrm>
          <a:off x="3733800" y="4343400"/>
          <a:ext cx="144780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906" name="Equation" r:id="rId3" imgW="482600" imgH="177800" progId="Equation.3">
                  <p:embed/>
                </p:oleObj>
              </mc:Choice>
              <mc:Fallback>
                <p:oleObj name="Equation" r:id="rId3" imgW="482600" imgH="177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733800" y="4343400"/>
                        <a:ext cx="1447800" cy="533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1219200" y="5181600"/>
            <a:ext cx="2286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800000"/>
                </a:solidFill>
                <a:latin typeface="Times New Roman"/>
                <a:cs typeface="Times New Roman"/>
              </a:rPr>
              <a:t>distance traveled (round trip)</a:t>
            </a:r>
            <a:endParaRPr lang="en-US" sz="2400" dirty="0">
              <a:solidFill>
                <a:srgbClr val="800000"/>
              </a:solidFill>
              <a:latin typeface="Times New Roman"/>
              <a:cs typeface="Times New Roman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810000" y="5181600"/>
            <a:ext cx="2286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800000"/>
                </a:solidFill>
                <a:latin typeface="Times New Roman"/>
                <a:cs typeface="Times New Roman"/>
              </a:rPr>
              <a:t>speed of wave propagation</a:t>
            </a:r>
            <a:endParaRPr lang="en-US" sz="2400" dirty="0">
              <a:solidFill>
                <a:srgbClr val="800000"/>
              </a:solidFill>
              <a:latin typeface="Times New Roman"/>
              <a:cs typeface="Times New Roman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248400" y="5181600"/>
            <a:ext cx="228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800000"/>
                </a:solidFill>
                <a:latin typeface="Times New Roman"/>
                <a:cs typeface="Times New Roman"/>
              </a:rPr>
              <a:t>time of flight</a:t>
            </a:r>
            <a:endParaRPr lang="en-US" sz="2400" dirty="0">
              <a:solidFill>
                <a:srgbClr val="800000"/>
              </a:solidFill>
              <a:latin typeface="Times New Roman"/>
              <a:cs typeface="Times New Roman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3048000" y="4800600"/>
            <a:ext cx="762000" cy="457200"/>
          </a:xfrm>
          <a:prstGeom prst="straightConnector1">
            <a:avLst/>
          </a:prstGeom>
          <a:ln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 flipV="1">
            <a:off x="4648200" y="4800600"/>
            <a:ext cx="76200" cy="457200"/>
          </a:xfrm>
          <a:prstGeom prst="straightConnector1">
            <a:avLst/>
          </a:prstGeom>
          <a:ln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 flipV="1">
            <a:off x="5105400" y="4724400"/>
            <a:ext cx="1828800" cy="533400"/>
          </a:xfrm>
          <a:prstGeom prst="straightConnector1">
            <a:avLst/>
          </a:prstGeom>
          <a:ln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14486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Footer Placeholder 4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eaLnBrk="1" hangingPunct="1"/>
            <a:r>
              <a:rPr lang="en-US" sz="1400" smtClean="0">
                <a:solidFill>
                  <a:schemeClr val="tx1"/>
                </a:solidFill>
                <a:ea typeface="ＭＳ Ｐゴシック" charset="0"/>
                <a:cs typeface="Arial" charset="0"/>
              </a:rPr>
              <a:t>Robot perception</a:t>
            </a:r>
            <a:endParaRPr lang="en-US" sz="1400">
              <a:solidFill>
                <a:schemeClr val="tx1"/>
              </a:solidFill>
              <a:ea typeface="ＭＳ Ｐゴシック" charset="0"/>
              <a:cs typeface="Arial" charset="0"/>
            </a:endParaRPr>
          </a:p>
        </p:txBody>
      </p:sp>
      <p:sp>
        <p:nvSpPr>
          <p:cNvPr id="28674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eaLnBrk="1" hangingPunct="1"/>
            <a:r>
              <a:rPr lang="en-US" sz="1400">
                <a:solidFill>
                  <a:schemeClr val="tx1"/>
                </a:solidFill>
                <a:ea typeface="ＭＳ Ｐゴシック" charset="0"/>
                <a:cs typeface="Arial" charset="0"/>
              </a:rPr>
              <a:t>Slide </a:t>
            </a:r>
            <a:fld id="{86701949-88B0-584A-9B16-4DA9C3EDE4E4}" type="slidenum">
              <a:rPr lang="en-US" sz="1400">
                <a:solidFill>
                  <a:schemeClr val="tx1"/>
                </a:solidFill>
                <a:ea typeface="ＭＳ Ｐゴシック" charset="0"/>
                <a:cs typeface="Arial" charset="0"/>
              </a:rPr>
              <a:pPr eaLnBrk="1" hangingPunct="1"/>
              <a:t>4</a:t>
            </a:fld>
            <a:endParaRPr lang="en-US" sz="1400">
              <a:solidFill>
                <a:schemeClr val="tx1"/>
              </a:solidFill>
              <a:ea typeface="ＭＳ Ｐゴシック" charset="0"/>
              <a:cs typeface="Arial" charset="0"/>
            </a:endParaRPr>
          </a:p>
        </p:txBody>
      </p:sp>
      <p:sp>
        <p:nvSpPr>
          <p:cNvPr id="28675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020762"/>
          </a:xfrm>
        </p:spPr>
        <p:txBody>
          <a:bodyPr/>
          <a:lstStyle/>
          <a:p>
            <a:r>
              <a:rPr lang="en-US" dirty="0" smtClean="0">
                <a:latin typeface="Arial" charset="0"/>
                <a:cs typeface="Arial" charset="0"/>
              </a:rPr>
              <a:t>Instrumentation &amp; measurements</a:t>
            </a:r>
            <a:endParaRPr lang="en-US" dirty="0">
              <a:latin typeface="Arial" charset="0"/>
              <a:cs typeface="Arial" charset="0"/>
            </a:endParaRPr>
          </a:p>
        </p:txBody>
      </p:sp>
      <p:sp>
        <p:nvSpPr>
          <p:cNvPr id="3276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524000"/>
            <a:ext cx="8382000" cy="4343400"/>
          </a:xfrm>
        </p:spPr>
        <p:txBody>
          <a:bodyPr/>
          <a:lstStyle/>
          <a:p>
            <a:pPr marL="457200" indent="-457200">
              <a:lnSpc>
                <a:spcPct val="90000"/>
              </a:lnSpc>
              <a:buFont typeface="+mj-lt"/>
              <a:buAutoNum type="arabicPeriod"/>
              <a:defRPr/>
            </a:pPr>
            <a:r>
              <a:rPr lang="en-US" u="sng" dirty="0" smtClean="0">
                <a:latin typeface="Times New Roman" charset="0"/>
                <a:ea typeface="Times New Roman" charset="0"/>
                <a:cs typeface="Times New Roman" charset="0"/>
              </a:rPr>
              <a:t>Understanding the measurement system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:</a:t>
            </a:r>
          </a:p>
          <a:p>
            <a:pPr lvl="2">
              <a:lnSpc>
                <a:spcPct val="90000"/>
              </a:lnSpc>
              <a:defRPr/>
            </a:pPr>
            <a:r>
              <a:rPr lang="en-US" sz="2200" dirty="0">
                <a:latin typeface="Times New Roman" charset="0"/>
                <a:ea typeface="Times New Roman" charset="0"/>
                <a:cs typeface="Times New Roman" charset="0"/>
              </a:rPr>
              <a:t>Sensors, </a:t>
            </a:r>
            <a:r>
              <a:rPr lang="en-US" sz="2200" dirty="0">
                <a:solidFill>
                  <a:srgbClr val="008000"/>
                </a:solidFill>
                <a:latin typeface="Times New Roman" charset="0"/>
                <a:ea typeface="Times New Roman" charset="0"/>
                <a:cs typeface="Times New Roman" charset="0"/>
              </a:rPr>
              <a:t>signal conditioning</a:t>
            </a:r>
            <a:r>
              <a:rPr lang="en-US" sz="2200" dirty="0">
                <a:latin typeface="Times New Roman" charset="0"/>
                <a:ea typeface="Times New Roman" charset="0"/>
                <a:cs typeface="Times New Roman" charset="0"/>
              </a:rPr>
              <a:t>, and output</a:t>
            </a:r>
          </a:p>
          <a:p>
            <a:pPr lvl="2">
              <a:lnSpc>
                <a:spcPct val="90000"/>
              </a:lnSpc>
              <a:defRPr/>
            </a:pPr>
            <a:r>
              <a:rPr lang="en-US" sz="2200" dirty="0">
                <a:latin typeface="Times New Roman" charset="0"/>
                <a:ea typeface="Times New Roman" charset="0"/>
                <a:cs typeface="Times New Roman" charset="0"/>
              </a:rPr>
              <a:t>Material properties, </a:t>
            </a:r>
            <a:r>
              <a:rPr lang="en-US" sz="2200" dirty="0">
                <a:solidFill>
                  <a:srgbClr val="008000"/>
                </a:solidFill>
                <a:latin typeface="Times New Roman" charset="0"/>
                <a:ea typeface="Times New Roman" charset="0"/>
                <a:cs typeface="Times New Roman" charset="0"/>
              </a:rPr>
              <a:t>electronics,</a:t>
            </a:r>
            <a:r>
              <a:rPr lang="en-US" sz="2200" dirty="0">
                <a:solidFill>
                  <a:srgbClr val="80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2200" dirty="0">
                <a:latin typeface="Times New Roman" charset="0"/>
                <a:ea typeface="Times New Roman" charset="0"/>
                <a:cs typeface="Times New Roman" charset="0"/>
              </a:rPr>
              <a:t>fluidics, </a:t>
            </a:r>
            <a:r>
              <a:rPr lang="en-US" sz="2200" dirty="0">
                <a:solidFill>
                  <a:srgbClr val="008000"/>
                </a:solidFill>
                <a:latin typeface="Times New Roman" charset="0"/>
                <a:ea typeface="Times New Roman" charset="0"/>
                <a:cs typeface="Times New Roman" charset="0"/>
              </a:rPr>
              <a:t>heat transfer</a:t>
            </a:r>
            <a:r>
              <a:rPr lang="en-US" sz="2200" dirty="0">
                <a:solidFill>
                  <a:srgbClr val="800000"/>
                </a:solidFill>
                <a:latin typeface="Times New Roman" charset="0"/>
                <a:ea typeface="Times New Roman" charset="0"/>
                <a:cs typeface="Times New Roman" charset="0"/>
              </a:rPr>
              <a:t>, </a:t>
            </a:r>
            <a:r>
              <a:rPr lang="en-US" sz="2200" dirty="0">
                <a:latin typeface="Times New Roman" charset="0"/>
                <a:ea typeface="Times New Roman" charset="0"/>
                <a:cs typeface="Times New Roman" charset="0"/>
              </a:rPr>
              <a:t>mechanical properties, </a:t>
            </a:r>
            <a:r>
              <a:rPr lang="en-US" sz="2200" dirty="0">
                <a:solidFill>
                  <a:srgbClr val="008000"/>
                </a:solidFill>
                <a:latin typeface="Times New Roman" charset="0"/>
                <a:ea typeface="Times New Roman" charset="0"/>
                <a:cs typeface="Times New Roman" charset="0"/>
              </a:rPr>
              <a:t>computer interface,</a:t>
            </a:r>
            <a:r>
              <a:rPr lang="en-US" sz="2200" dirty="0">
                <a:solidFill>
                  <a:srgbClr val="80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2200" dirty="0">
                <a:latin typeface="Times New Roman" charset="0"/>
                <a:ea typeface="Times New Roman" charset="0"/>
                <a:cs typeface="Times New Roman" charset="0"/>
              </a:rPr>
              <a:t>modeling, </a:t>
            </a:r>
            <a:r>
              <a:rPr lang="en-US" sz="2200" dirty="0">
                <a:solidFill>
                  <a:srgbClr val="008000"/>
                </a:solidFill>
                <a:latin typeface="Times New Roman" charset="0"/>
                <a:ea typeface="Times New Roman" charset="0"/>
                <a:cs typeface="Times New Roman" charset="0"/>
              </a:rPr>
              <a:t>control</a:t>
            </a:r>
            <a:r>
              <a:rPr lang="en-US" sz="2200" dirty="0" smtClean="0">
                <a:solidFill>
                  <a:srgbClr val="008000"/>
                </a:solidFill>
                <a:latin typeface="Times New Roman" charset="0"/>
                <a:ea typeface="Times New Roman" charset="0"/>
                <a:cs typeface="Times New Roman" charset="0"/>
              </a:rPr>
              <a:t>.</a:t>
            </a:r>
            <a:endParaRPr lang="en-US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pPr marL="457200" indent="-457200">
              <a:lnSpc>
                <a:spcPct val="90000"/>
              </a:lnSpc>
              <a:buFont typeface="+mj-lt"/>
              <a:buAutoNum type="arabicPeriod"/>
              <a:defRPr/>
            </a:pPr>
            <a:r>
              <a:rPr lang="en-US" u="sng" dirty="0" smtClean="0">
                <a:solidFill>
                  <a:srgbClr val="800000"/>
                </a:solidFill>
                <a:latin typeface="Times New Roman" charset="0"/>
                <a:ea typeface="Times New Roman" charset="0"/>
                <a:cs typeface="Times New Roman" charset="0"/>
              </a:rPr>
              <a:t>Understanding the experiment</a:t>
            </a:r>
          </a:p>
          <a:p>
            <a:pPr lvl="2">
              <a:lnSpc>
                <a:spcPct val="90000"/>
              </a:lnSpc>
              <a:defRPr/>
            </a:pPr>
            <a:r>
              <a:rPr lang="en-US" sz="2200" dirty="0">
                <a:latin typeface="Times New Roman" charset="0"/>
                <a:ea typeface="Times New Roman" charset="0"/>
                <a:cs typeface="Times New Roman" charset="0"/>
              </a:rPr>
              <a:t>What are we trying to measure? </a:t>
            </a:r>
          </a:p>
          <a:p>
            <a:pPr lvl="2">
              <a:lnSpc>
                <a:spcPct val="90000"/>
              </a:lnSpc>
              <a:defRPr/>
            </a:pPr>
            <a:r>
              <a:rPr lang="en-US" sz="2200" dirty="0">
                <a:solidFill>
                  <a:srgbClr val="008000"/>
                </a:solidFill>
                <a:latin typeface="Times New Roman" charset="0"/>
                <a:ea typeface="Times New Roman" charset="0"/>
                <a:cs typeface="Times New Roman" charset="0"/>
              </a:rPr>
              <a:t>What variables and parameters will affect my result</a:t>
            </a:r>
            <a:r>
              <a:rPr lang="en-US" sz="2200" dirty="0" smtClean="0">
                <a:solidFill>
                  <a:srgbClr val="008000"/>
                </a:solidFill>
                <a:latin typeface="Times New Roman" charset="0"/>
                <a:ea typeface="Times New Roman" charset="0"/>
                <a:cs typeface="Times New Roman" charset="0"/>
              </a:rPr>
              <a:t>?</a:t>
            </a:r>
            <a:endParaRPr lang="en-US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pPr marL="457200" indent="-457200">
              <a:lnSpc>
                <a:spcPct val="90000"/>
              </a:lnSpc>
              <a:buFont typeface="+mj-lt"/>
              <a:buAutoNum type="arabicPeriod"/>
              <a:defRPr/>
            </a:pPr>
            <a:r>
              <a:rPr lang="en-US" u="sng" dirty="0" smtClean="0">
                <a:latin typeface="Times New Roman" charset="0"/>
                <a:ea typeface="Times New Roman" charset="0"/>
                <a:cs typeface="Times New Roman" charset="0"/>
              </a:rPr>
              <a:t>Understanding the data:</a:t>
            </a:r>
            <a:r>
              <a:rPr lang="en-US" sz="2200" u="sng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</a:p>
          <a:p>
            <a:pPr lvl="2">
              <a:lnSpc>
                <a:spcPct val="90000"/>
              </a:lnSpc>
              <a:defRPr/>
            </a:pPr>
            <a:r>
              <a:rPr lang="en-US" sz="2200" dirty="0" smtClean="0">
                <a:latin typeface="Times New Roman" charset="0"/>
                <a:ea typeface="Times New Roman" charset="0"/>
                <a:cs typeface="Times New Roman" charset="0"/>
              </a:rPr>
              <a:t>How to interpret the measurements</a:t>
            </a:r>
          </a:p>
          <a:p>
            <a:pPr lvl="2">
              <a:lnSpc>
                <a:spcPct val="90000"/>
              </a:lnSpc>
              <a:defRPr/>
            </a:pPr>
            <a:r>
              <a:rPr lang="en-US" sz="2200" dirty="0" smtClean="0">
                <a:solidFill>
                  <a:srgbClr val="008000"/>
                </a:solidFill>
                <a:latin typeface="Times New Roman" charset="0"/>
                <a:ea typeface="Times New Roman" charset="0"/>
                <a:cs typeface="Times New Roman" charset="0"/>
              </a:rPr>
              <a:t>Statistics and probabilities (random variables, uncertainty analysis, .. )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WEP 280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453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Range sensor (time of flight)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371600"/>
            <a:ext cx="8458200" cy="4637088"/>
          </a:xfrm>
        </p:spPr>
        <p:txBody>
          <a:bodyPr/>
          <a:lstStyle/>
          <a:p>
            <a:r>
              <a:rPr lang="en-US" dirty="0" smtClean="0"/>
              <a:t>It is important to point out:</a:t>
            </a:r>
          </a:p>
          <a:p>
            <a:pPr lvl="1"/>
            <a:r>
              <a:rPr lang="en-US" sz="2400" dirty="0" smtClean="0"/>
              <a:t>Propagation speed </a:t>
            </a:r>
            <a:r>
              <a:rPr lang="en-US" sz="2400" i="1" dirty="0" smtClean="0"/>
              <a:t>v</a:t>
            </a:r>
            <a:r>
              <a:rPr lang="en-US" sz="2400" dirty="0" smtClean="0"/>
              <a:t> of sound: 0.3m/</a:t>
            </a:r>
            <a:r>
              <a:rPr lang="en-US" sz="2400" dirty="0" err="1" smtClean="0"/>
              <a:t>ms</a:t>
            </a:r>
            <a:endParaRPr lang="en-US" sz="2400" dirty="0" smtClean="0"/>
          </a:p>
          <a:p>
            <a:pPr lvl="1"/>
            <a:r>
              <a:rPr lang="en-US" sz="2400" dirty="0" smtClean="0">
                <a:solidFill>
                  <a:srgbClr val="008000"/>
                </a:solidFill>
              </a:rPr>
              <a:t>Propagation speed </a:t>
            </a:r>
            <a:r>
              <a:rPr lang="en-US" sz="2400" i="1" dirty="0" smtClean="0">
                <a:solidFill>
                  <a:srgbClr val="008000"/>
                </a:solidFill>
              </a:rPr>
              <a:t>v</a:t>
            </a:r>
            <a:r>
              <a:rPr lang="en-US" sz="2400" dirty="0" smtClean="0">
                <a:solidFill>
                  <a:srgbClr val="008000"/>
                </a:solidFill>
              </a:rPr>
              <a:t> of electromagnetic signals: 0.3m/ns (1 million x faster). Measuring time of flight not easy here. LRF are expensive and delicate.</a:t>
            </a:r>
          </a:p>
          <a:p>
            <a:r>
              <a:rPr lang="en-US" dirty="0" smtClean="0">
                <a:solidFill>
                  <a:srgbClr val="800000"/>
                </a:solidFill>
              </a:rPr>
              <a:t>The quality of time of flight range sensors mainly depends on:</a:t>
            </a:r>
          </a:p>
          <a:p>
            <a:pPr lvl="1"/>
            <a:r>
              <a:rPr lang="en-US" sz="2400" dirty="0" smtClean="0"/>
              <a:t>Inaccuracies in the time of flight measurement (LRF)</a:t>
            </a:r>
          </a:p>
          <a:p>
            <a:pPr lvl="1"/>
            <a:r>
              <a:rPr lang="en-US" sz="2400" dirty="0" smtClean="0">
                <a:solidFill>
                  <a:srgbClr val="008000"/>
                </a:solidFill>
              </a:rPr>
              <a:t>Opening angle of transmitted beam (especially ultrasonic range sensors)</a:t>
            </a:r>
          </a:p>
          <a:p>
            <a:pPr lvl="1"/>
            <a:r>
              <a:rPr lang="en-US" sz="2400" dirty="0" smtClean="0"/>
              <a:t>Variation of propagation speed (sound)</a:t>
            </a:r>
          </a:p>
          <a:p>
            <a:pPr lvl="1"/>
            <a:r>
              <a:rPr lang="en-US" sz="2400" dirty="0" smtClean="0">
                <a:solidFill>
                  <a:srgbClr val="008000"/>
                </a:solidFill>
              </a:rPr>
              <a:t>Speed of mobile robot and target (if not at standstill)</a:t>
            </a:r>
            <a:endParaRPr lang="en-US" sz="2400" dirty="0">
              <a:solidFill>
                <a:srgbClr val="008000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WEP 280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Robot perception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Slide </a:t>
            </a:r>
            <a:fld id="{9FF87144-A1C4-A743-BC37-8C2BB1B2E564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71506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Footer Placeholder 4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eaLnBrk="1" hangingPunct="1"/>
            <a:r>
              <a:rPr lang="en-US" sz="1400" smtClean="0">
                <a:solidFill>
                  <a:schemeClr val="tx1"/>
                </a:solidFill>
                <a:ea typeface="ＭＳ Ｐゴシック" charset="0"/>
                <a:cs typeface="Arial" charset="0"/>
              </a:rPr>
              <a:t>Robot perception</a:t>
            </a:r>
            <a:endParaRPr lang="en-US" sz="1400">
              <a:solidFill>
                <a:schemeClr val="tx1"/>
              </a:solidFill>
              <a:ea typeface="ＭＳ Ｐゴシック" charset="0"/>
              <a:cs typeface="Arial" charset="0"/>
            </a:endParaRPr>
          </a:p>
        </p:txBody>
      </p:sp>
      <p:sp>
        <p:nvSpPr>
          <p:cNvPr id="72706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eaLnBrk="1" hangingPunct="1"/>
            <a:r>
              <a:rPr lang="en-US" sz="1400">
                <a:solidFill>
                  <a:schemeClr val="tx1"/>
                </a:solidFill>
                <a:ea typeface="ＭＳ Ｐゴシック" charset="0"/>
                <a:cs typeface="Arial" charset="0"/>
              </a:rPr>
              <a:t>Slide </a:t>
            </a:r>
            <a:fld id="{D8345DEB-4B77-F648-9BE0-457D91BFE4A9}" type="slidenum">
              <a:rPr lang="en-US" sz="1400">
                <a:solidFill>
                  <a:schemeClr val="tx1"/>
                </a:solidFill>
                <a:ea typeface="ＭＳ Ｐゴシック" charset="0"/>
                <a:cs typeface="Arial" charset="0"/>
              </a:rPr>
              <a:pPr eaLnBrk="1" hangingPunct="1"/>
              <a:t>41</a:t>
            </a:fld>
            <a:endParaRPr lang="en-US" sz="1400">
              <a:solidFill>
                <a:schemeClr val="tx1"/>
              </a:solidFill>
              <a:ea typeface="ＭＳ Ｐゴシック" charset="0"/>
              <a:cs typeface="Arial" charset="0"/>
            </a:endParaRPr>
          </a:p>
        </p:txBody>
      </p:sp>
      <p:sp>
        <p:nvSpPr>
          <p:cNvPr id="72707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/>
          <a:lstStyle/>
          <a:p>
            <a:r>
              <a:rPr lang="en-US">
                <a:latin typeface="Arial" charset="0"/>
                <a:cs typeface="Arial" charset="0"/>
              </a:rPr>
              <a:t>Ultrasonic range sensor</a:t>
            </a:r>
          </a:p>
        </p:txBody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371600"/>
            <a:ext cx="8229600" cy="2362200"/>
          </a:xfrm>
        </p:spPr>
        <p:txBody>
          <a:bodyPr/>
          <a:lstStyle/>
          <a:p>
            <a:r>
              <a:rPr lang="en-US">
                <a:latin typeface="Times New Roman" charset="0"/>
                <a:cs typeface="Arial" charset="0"/>
              </a:rPr>
              <a:t>Ultrasound is a sound with a frequency </a:t>
            </a:r>
            <a:r>
              <a:rPr lang="en-US" u="sng">
                <a:latin typeface="Times New Roman" charset="0"/>
                <a:cs typeface="Arial" charset="0"/>
              </a:rPr>
              <a:t>greater</a:t>
            </a:r>
            <a:r>
              <a:rPr lang="en-US">
                <a:latin typeface="Times New Roman" charset="0"/>
                <a:cs typeface="Arial" charset="0"/>
              </a:rPr>
              <a:t> than the upper limit of human hearing (</a:t>
            </a:r>
            <a:r>
              <a:rPr lang="en-US" u="sng">
                <a:latin typeface="Times New Roman" charset="0"/>
                <a:cs typeface="Arial" charset="0"/>
              </a:rPr>
              <a:t>20KHz</a:t>
            </a:r>
            <a:r>
              <a:rPr lang="en-US">
                <a:latin typeface="Times New Roman" charset="0"/>
                <a:cs typeface="Arial" charset="0"/>
              </a:rPr>
              <a:t>).</a:t>
            </a:r>
          </a:p>
          <a:p>
            <a:r>
              <a:rPr lang="en-US">
                <a:solidFill>
                  <a:srgbClr val="800000"/>
                </a:solidFill>
                <a:latin typeface="Times New Roman" charset="0"/>
                <a:cs typeface="Arial" charset="0"/>
              </a:rPr>
              <a:t>Ultrasonic ranging is performed by measuring the </a:t>
            </a:r>
            <a:r>
              <a:rPr lang="en-US" u="sng">
                <a:solidFill>
                  <a:srgbClr val="800000"/>
                </a:solidFill>
                <a:latin typeface="Times New Roman" charset="0"/>
                <a:cs typeface="Arial" charset="0"/>
              </a:rPr>
              <a:t>difference in time</a:t>
            </a:r>
            <a:r>
              <a:rPr lang="en-US">
                <a:solidFill>
                  <a:srgbClr val="800000"/>
                </a:solidFill>
                <a:latin typeface="Times New Roman" charset="0"/>
                <a:cs typeface="Arial" charset="0"/>
              </a:rPr>
              <a:t> between the </a:t>
            </a:r>
            <a:r>
              <a:rPr lang="en-US" u="sng">
                <a:solidFill>
                  <a:srgbClr val="800000"/>
                </a:solidFill>
                <a:latin typeface="Times New Roman" charset="0"/>
                <a:cs typeface="Arial" charset="0"/>
              </a:rPr>
              <a:t>emitted</a:t>
            </a:r>
            <a:r>
              <a:rPr lang="en-US">
                <a:solidFill>
                  <a:srgbClr val="800000"/>
                </a:solidFill>
                <a:latin typeface="Times New Roman" charset="0"/>
                <a:cs typeface="Arial" charset="0"/>
              </a:rPr>
              <a:t> and </a:t>
            </a:r>
            <a:r>
              <a:rPr lang="en-US" u="sng">
                <a:solidFill>
                  <a:srgbClr val="800000"/>
                </a:solidFill>
                <a:latin typeface="Times New Roman" charset="0"/>
                <a:cs typeface="Arial" charset="0"/>
              </a:rPr>
              <a:t>reflected</a:t>
            </a:r>
            <a:r>
              <a:rPr lang="en-US">
                <a:solidFill>
                  <a:srgbClr val="800000"/>
                </a:solidFill>
                <a:latin typeface="Times New Roman" charset="0"/>
                <a:cs typeface="Arial" charset="0"/>
              </a:rPr>
              <a:t> wave.</a:t>
            </a:r>
          </a:p>
        </p:txBody>
      </p:sp>
      <p:pic>
        <p:nvPicPr>
          <p:cNvPr id="72709" name="Picture 4" descr="Ultrasound_range_diagra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3657600"/>
            <a:ext cx="6894513" cy="180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WEP 280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7270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219200"/>
            <a:ext cx="4533045" cy="4953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762000"/>
          </a:xfrm>
        </p:spPr>
        <p:txBody>
          <a:bodyPr/>
          <a:lstStyle/>
          <a:p>
            <a:r>
              <a:rPr lang="en-US" dirty="0" smtClean="0"/>
              <a:t>Ultrasonic range sensor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67200" y="1066800"/>
            <a:ext cx="4648200" cy="5105400"/>
          </a:xfrm>
        </p:spPr>
        <p:txBody>
          <a:bodyPr/>
          <a:lstStyle/>
          <a:p>
            <a:r>
              <a:rPr lang="en-US" dirty="0" smtClean="0"/>
              <a:t>Operational principle:</a:t>
            </a:r>
          </a:p>
          <a:p>
            <a:pPr marL="457200" lvl="1" indent="-220663"/>
            <a:r>
              <a:rPr lang="en-US" dirty="0" smtClean="0"/>
              <a:t>ultrasonic pulse is generated by a piezoelectric emitter, reflected by an object, and sensed by a </a:t>
            </a:r>
            <a:r>
              <a:rPr lang="en-US" dirty="0" err="1" smtClean="0"/>
              <a:t>piezo</a:t>
            </a:r>
            <a:r>
              <a:rPr lang="en-US" dirty="0" smtClean="0"/>
              <a:t>-electric receiver. Speed of sound in the air and time of flight allow one to measure the distance to the object.</a:t>
            </a:r>
          </a:p>
          <a:p>
            <a:r>
              <a:rPr lang="en-US" dirty="0" smtClean="0">
                <a:solidFill>
                  <a:srgbClr val="800000"/>
                </a:solidFill>
              </a:rPr>
              <a:t>Main characteristics</a:t>
            </a:r>
          </a:p>
          <a:p>
            <a:pPr marL="457200" lvl="1" indent="-220663"/>
            <a:r>
              <a:rPr lang="en-US" dirty="0" smtClean="0"/>
              <a:t>Precision influence by angle to object</a:t>
            </a:r>
          </a:p>
          <a:p>
            <a:pPr marL="508000" lvl="1" indent="-271463"/>
            <a:r>
              <a:rPr lang="en-US" dirty="0" smtClean="0">
                <a:solidFill>
                  <a:srgbClr val="008000"/>
                </a:solidFill>
              </a:rPr>
              <a:t>Useful in ranges from several cm to several meters. Relatively </a:t>
            </a:r>
            <a:r>
              <a:rPr lang="en-US" u="sng" dirty="0" smtClean="0">
                <a:solidFill>
                  <a:srgbClr val="008000"/>
                </a:solidFill>
              </a:rPr>
              <a:t>inexpensive</a:t>
            </a:r>
          </a:p>
          <a:p>
            <a:r>
              <a:rPr lang="en-US" dirty="0" smtClean="0"/>
              <a:t>Applications</a:t>
            </a:r>
          </a:p>
          <a:p>
            <a:pPr lvl="1"/>
            <a:r>
              <a:rPr lang="en-US" dirty="0" smtClean="0"/>
              <a:t>distance measurement</a:t>
            </a:r>
          </a:p>
          <a:p>
            <a:pPr lvl="1"/>
            <a:r>
              <a:rPr lang="en-US" dirty="0" smtClean="0">
                <a:solidFill>
                  <a:srgbClr val="008000"/>
                </a:solidFill>
              </a:rPr>
              <a:t>collision detection</a:t>
            </a:r>
            <a:endParaRPr lang="en-US" dirty="0">
              <a:solidFill>
                <a:srgbClr val="008000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WEP 280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Robot perception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Slide </a:t>
            </a:r>
            <a:fld id="{9FF87144-A1C4-A743-BC37-8C2BB1B2E564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03839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WEP 280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Robot perception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Slide </a:t>
            </a:r>
            <a:fld id="{9FF87144-A1C4-A743-BC37-8C2BB1B2E564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673100"/>
            <a:ext cx="7912100" cy="549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00567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WEP 280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Robot perception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Slide </a:t>
            </a:r>
            <a:fld id="{9FF87144-A1C4-A743-BC37-8C2BB1B2E564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800" y="571500"/>
            <a:ext cx="80264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82220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914400"/>
          </a:xfrm>
        </p:spPr>
        <p:txBody>
          <a:bodyPr/>
          <a:lstStyle/>
          <a:p>
            <a:r>
              <a:rPr lang="en-US" dirty="0" smtClean="0"/>
              <a:t>Ultrasonic sensor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143000"/>
            <a:ext cx="8382000" cy="2133600"/>
          </a:xfrm>
        </p:spPr>
        <p:txBody>
          <a:bodyPr/>
          <a:lstStyle/>
          <a:p>
            <a:r>
              <a:rPr lang="en-US" dirty="0" smtClean="0"/>
              <a:t>Typical frequency: 40kHz – 180kHz</a:t>
            </a:r>
          </a:p>
          <a:p>
            <a:r>
              <a:rPr lang="en-US" dirty="0" smtClean="0">
                <a:solidFill>
                  <a:srgbClr val="800000"/>
                </a:solidFill>
              </a:rPr>
              <a:t>Transmitter and receiver can be separated or not.</a:t>
            </a:r>
          </a:p>
          <a:p>
            <a:r>
              <a:rPr lang="en-US" dirty="0" smtClean="0"/>
              <a:t>Range between 12cm to 5m</a:t>
            </a:r>
          </a:p>
          <a:p>
            <a:r>
              <a:rPr lang="en-US" dirty="0" smtClean="0">
                <a:solidFill>
                  <a:srgbClr val="800000"/>
                </a:solidFill>
              </a:rPr>
              <a:t>Accuracy 98%</a:t>
            </a:r>
            <a:r>
              <a:rPr lang="en-US" dirty="0" smtClean="0">
                <a:solidFill>
                  <a:srgbClr val="800000"/>
                </a:solidFill>
                <a:sym typeface="Wingdings"/>
              </a:rPr>
              <a:t> relative error 2%</a:t>
            </a:r>
          </a:p>
          <a:p>
            <a:r>
              <a:rPr lang="en-US" dirty="0" smtClean="0">
                <a:sym typeface="Wingdings"/>
              </a:rPr>
              <a:t>Sound beam propagates in a cone (20 to 40 degrees opening angle)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WEP 280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Robot perception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Slide </a:t>
            </a:r>
            <a:fld id="{9FF87144-A1C4-A743-BC37-8C2BB1B2E564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3657600"/>
            <a:ext cx="5676900" cy="2639679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752600" y="3505200"/>
            <a:ext cx="1752600" cy="5334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828800" y="4267200"/>
            <a:ext cx="914400" cy="228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26644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Ultrasonic sensor (time of flight)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Bandwidth:</a:t>
            </a:r>
          </a:p>
          <a:p>
            <a:r>
              <a:rPr lang="en-US" dirty="0" smtClean="0">
                <a:solidFill>
                  <a:srgbClr val="800000"/>
                </a:solidFill>
              </a:rPr>
              <a:t>Measuring the distance to an object that is 3m away will take such a sensor 20ms, limiting its </a:t>
            </a:r>
            <a:r>
              <a:rPr lang="en-US" u="sng" dirty="0" smtClean="0">
                <a:solidFill>
                  <a:srgbClr val="800000"/>
                </a:solidFill>
              </a:rPr>
              <a:t>operating speed to 50Hz</a:t>
            </a:r>
            <a:r>
              <a:rPr lang="en-US" dirty="0" smtClean="0">
                <a:solidFill>
                  <a:srgbClr val="800000"/>
                </a:solidFill>
              </a:rPr>
              <a:t>. If the robot has a ring of 20 ultrasonic sensors. Each firing sequentially and measuring to minimize interference between the sensors, then the ring’s cycle time becomes 0.4 s </a:t>
            </a:r>
            <a:r>
              <a:rPr lang="en-US" dirty="0" smtClean="0">
                <a:solidFill>
                  <a:srgbClr val="800000"/>
                </a:solidFill>
                <a:sym typeface="Wingdings"/>
              </a:rPr>
              <a:t> </a:t>
            </a:r>
            <a:r>
              <a:rPr lang="en-US" u="sng" dirty="0" smtClean="0">
                <a:solidFill>
                  <a:srgbClr val="800000"/>
                </a:solidFill>
                <a:sym typeface="Wingdings"/>
              </a:rPr>
              <a:t>frequency of each sensor = 2.5Hz</a:t>
            </a:r>
            <a:r>
              <a:rPr lang="en-US" dirty="0" smtClean="0">
                <a:solidFill>
                  <a:srgbClr val="800000"/>
                </a:solidFill>
                <a:sym typeface="Wingdings"/>
              </a:rPr>
              <a:t>.</a:t>
            </a:r>
          </a:p>
          <a:p>
            <a:r>
              <a:rPr lang="en-US" dirty="0" smtClean="0">
                <a:sym typeface="Wingdings"/>
              </a:rPr>
              <a:t>This update rate can have a </a:t>
            </a:r>
            <a:r>
              <a:rPr lang="en-US" u="sng" dirty="0" smtClean="0">
                <a:sym typeface="Wingdings"/>
              </a:rPr>
              <a:t>measurable impact</a:t>
            </a:r>
            <a:r>
              <a:rPr lang="en-US" dirty="0" smtClean="0">
                <a:sym typeface="Wingdings"/>
              </a:rPr>
              <a:t> on the </a:t>
            </a:r>
            <a:r>
              <a:rPr lang="en-US" u="sng" dirty="0" smtClean="0">
                <a:sym typeface="Wingdings"/>
              </a:rPr>
              <a:t>maximum speed possible</a:t>
            </a:r>
            <a:r>
              <a:rPr lang="en-US" dirty="0" smtClean="0">
                <a:sym typeface="Wingdings"/>
              </a:rPr>
              <a:t> while still sensing and avoiding obstacles safely.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WEP 280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Robot perception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Slide </a:t>
            </a:r>
            <a:fld id="{9FF87144-A1C4-A743-BC37-8C2BB1B2E564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887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Footer Placeholder 4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eaLnBrk="1" hangingPunct="1"/>
            <a:r>
              <a:rPr lang="en-US" sz="1400" smtClean="0">
                <a:solidFill>
                  <a:schemeClr val="tx1"/>
                </a:solidFill>
                <a:ea typeface="ＭＳ Ｐゴシック" charset="0"/>
                <a:cs typeface="Arial" charset="0"/>
              </a:rPr>
              <a:t>Robot perception</a:t>
            </a:r>
            <a:endParaRPr lang="en-US" sz="1400">
              <a:solidFill>
                <a:schemeClr val="tx1"/>
              </a:solidFill>
              <a:ea typeface="ＭＳ Ｐゴシック" charset="0"/>
              <a:cs typeface="Arial" charset="0"/>
            </a:endParaRPr>
          </a:p>
        </p:txBody>
      </p:sp>
      <p:sp>
        <p:nvSpPr>
          <p:cNvPr id="74754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eaLnBrk="1" hangingPunct="1"/>
            <a:r>
              <a:rPr lang="en-US" sz="1400">
                <a:solidFill>
                  <a:schemeClr val="tx1"/>
                </a:solidFill>
                <a:ea typeface="ＭＳ Ｐゴシック" charset="0"/>
                <a:cs typeface="Arial" charset="0"/>
              </a:rPr>
              <a:t>Slide </a:t>
            </a:r>
            <a:fld id="{6BADE7BD-1E7D-B244-87D2-4801E84DEAA7}" type="slidenum">
              <a:rPr lang="en-US" sz="1400">
                <a:solidFill>
                  <a:schemeClr val="tx1"/>
                </a:solidFill>
                <a:ea typeface="ＭＳ Ｐゴシック" charset="0"/>
                <a:cs typeface="Arial" charset="0"/>
              </a:rPr>
              <a:pPr eaLnBrk="1" hangingPunct="1"/>
              <a:t>47</a:t>
            </a:fld>
            <a:endParaRPr lang="en-US" sz="1400">
              <a:solidFill>
                <a:schemeClr val="tx1"/>
              </a:solidFill>
              <a:ea typeface="ＭＳ Ｐゴシック" charset="0"/>
              <a:cs typeface="Arial" charset="0"/>
            </a:endParaRPr>
          </a:p>
        </p:txBody>
      </p:sp>
      <p:sp>
        <p:nvSpPr>
          <p:cNvPr id="74755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457200"/>
            <a:ext cx="8229600" cy="639762"/>
          </a:xfrm>
        </p:spPr>
        <p:txBody>
          <a:bodyPr/>
          <a:lstStyle/>
          <a:p>
            <a:r>
              <a:rPr lang="en-US" u="sng" dirty="0">
                <a:latin typeface="Arial" charset="0"/>
                <a:cs typeface="Arial" charset="0"/>
              </a:rPr>
              <a:t>Infrared</a:t>
            </a:r>
            <a:r>
              <a:rPr lang="en-US" dirty="0">
                <a:latin typeface="Arial" charset="0"/>
                <a:cs typeface="Arial" charset="0"/>
              </a:rPr>
              <a:t> emitter/receiver</a:t>
            </a:r>
          </a:p>
        </p:txBody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371600"/>
            <a:ext cx="8229600" cy="11049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dirty="0">
                <a:latin typeface="Times New Roman" charset="0"/>
                <a:cs typeface="Arial" charset="0"/>
              </a:rPr>
              <a:t>Infra red radiation is a </a:t>
            </a:r>
            <a:r>
              <a:rPr lang="en-US" u="sng" dirty="0">
                <a:latin typeface="Times New Roman" charset="0"/>
                <a:cs typeface="Arial" charset="0"/>
              </a:rPr>
              <a:t>electromagnetic radiation</a:t>
            </a:r>
            <a:r>
              <a:rPr lang="en-US" dirty="0">
                <a:latin typeface="Times New Roman" charset="0"/>
                <a:cs typeface="Arial" charset="0"/>
              </a:rPr>
              <a:t> of wavelength </a:t>
            </a:r>
            <a:r>
              <a:rPr lang="en-US" u="sng" dirty="0">
                <a:latin typeface="Times New Roman" charset="0"/>
                <a:cs typeface="Arial" charset="0"/>
              </a:rPr>
              <a:t>longer than that of visible light </a:t>
            </a:r>
            <a:r>
              <a:rPr lang="en-US" dirty="0">
                <a:latin typeface="Times New Roman" charset="0"/>
                <a:cs typeface="Arial" charset="0"/>
              </a:rPr>
              <a:t>but </a:t>
            </a:r>
            <a:r>
              <a:rPr lang="en-US" u="sng" dirty="0">
                <a:latin typeface="Times New Roman" charset="0"/>
                <a:cs typeface="Arial" charset="0"/>
              </a:rPr>
              <a:t>shorter than radio waves</a:t>
            </a:r>
            <a:r>
              <a:rPr lang="en-US" dirty="0">
                <a:latin typeface="Times New Roman" charset="0"/>
                <a:cs typeface="Arial" charset="0"/>
              </a:rPr>
              <a:t>.</a:t>
            </a:r>
          </a:p>
        </p:txBody>
      </p:sp>
      <p:pic>
        <p:nvPicPr>
          <p:cNvPr id="74757" name="Picture 4" descr="spectru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209800"/>
            <a:ext cx="7191375" cy="3675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4758" name="Picture 7" descr="mouse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3886200"/>
            <a:ext cx="2343150" cy="210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WEP 280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7130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305800" cy="990600"/>
          </a:xfrm>
        </p:spPr>
        <p:txBody>
          <a:bodyPr/>
          <a:lstStyle/>
          <a:p>
            <a:r>
              <a:rPr lang="en-US" dirty="0" smtClean="0"/>
              <a:t>Laser Range Sensor (time of flight)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295400"/>
            <a:ext cx="8534400" cy="914400"/>
          </a:xfrm>
        </p:spPr>
        <p:txBody>
          <a:bodyPr/>
          <a:lstStyle/>
          <a:p>
            <a:r>
              <a:rPr lang="en-US" dirty="0" smtClean="0"/>
              <a:t>Laser range finders are also known </a:t>
            </a:r>
            <a:r>
              <a:rPr lang="en-US" dirty="0" err="1" smtClean="0"/>
              <a:t>Lidars</a:t>
            </a:r>
            <a:r>
              <a:rPr lang="en-US" dirty="0" smtClean="0"/>
              <a:t> (</a:t>
            </a:r>
            <a:r>
              <a:rPr lang="en-US" dirty="0" err="1" smtClean="0"/>
              <a:t>Ligth</a:t>
            </a:r>
            <a:r>
              <a:rPr lang="en-US" dirty="0" smtClean="0"/>
              <a:t> Detection And Ranging)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WEP 280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Robot perception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Slide </a:t>
            </a:r>
            <a:fld id="{9FF87144-A1C4-A743-BC37-8C2BB1B2E564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0" y="1901400"/>
            <a:ext cx="4000500" cy="4347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2133600"/>
            <a:ext cx="2844900" cy="415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91717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1066800"/>
          </a:xfrm>
        </p:spPr>
        <p:txBody>
          <a:bodyPr/>
          <a:lstStyle/>
          <a:p>
            <a:r>
              <a:rPr lang="en-US" dirty="0" smtClean="0"/>
              <a:t>Laser Range Finder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WEP 280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Robot perception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Slide </a:t>
            </a:r>
            <a:fld id="{9FF87144-A1C4-A743-BC37-8C2BB1B2E564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1447800"/>
            <a:ext cx="5816600" cy="4609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7087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Footer Placeholder 4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eaLnBrk="1" hangingPunct="1"/>
            <a:r>
              <a:rPr lang="en-US" sz="1400" smtClean="0">
                <a:solidFill>
                  <a:schemeClr val="tx1"/>
                </a:solidFill>
                <a:ea typeface="ＭＳ Ｐゴシック" charset="0"/>
                <a:cs typeface="Arial" charset="0"/>
              </a:rPr>
              <a:t>Robot perception</a:t>
            </a:r>
            <a:endParaRPr lang="en-US" sz="1400">
              <a:solidFill>
                <a:schemeClr val="tx1"/>
              </a:solidFill>
              <a:ea typeface="ＭＳ Ｐゴシック" charset="0"/>
              <a:cs typeface="Arial" charset="0"/>
            </a:endParaRPr>
          </a:p>
        </p:txBody>
      </p:sp>
      <p:sp>
        <p:nvSpPr>
          <p:cNvPr id="29698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eaLnBrk="1" hangingPunct="1"/>
            <a:r>
              <a:rPr lang="en-US" sz="1400">
                <a:solidFill>
                  <a:schemeClr val="tx1"/>
                </a:solidFill>
                <a:ea typeface="ＭＳ Ｐゴシック" charset="0"/>
                <a:cs typeface="Arial" charset="0"/>
              </a:rPr>
              <a:t>Slide </a:t>
            </a:r>
            <a:fld id="{16A99A74-8139-CB4B-9B6E-646BA41B2AEC}" type="slidenum">
              <a:rPr lang="en-US" sz="1400">
                <a:solidFill>
                  <a:schemeClr val="tx1"/>
                </a:solidFill>
                <a:ea typeface="ＭＳ Ｐゴシック" charset="0"/>
                <a:cs typeface="Arial" charset="0"/>
              </a:rPr>
              <a:pPr eaLnBrk="1" hangingPunct="1"/>
              <a:t>5</a:t>
            </a:fld>
            <a:endParaRPr lang="en-US" sz="1400">
              <a:solidFill>
                <a:schemeClr val="tx1"/>
              </a:solidFill>
              <a:ea typeface="ＭＳ Ｐゴシック" charset="0"/>
              <a:cs typeface="Arial" charset="0"/>
            </a:endParaRPr>
          </a:p>
        </p:txBody>
      </p:sp>
      <p:sp>
        <p:nvSpPr>
          <p:cNvPr id="29699" name="Rectangle 27"/>
          <p:cNvSpPr>
            <a:spLocks noChangeArrowheads="1"/>
          </p:cNvSpPr>
          <p:nvPr/>
        </p:nvSpPr>
        <p:spPr bwMode="auto">
          <a:xfrm>
            <a:off x="7239000" y="1104900"/>
            <a:ext cx="1600200" cy="3886200"/>
          </a:xfrm>
          <a:prstGeom prst="rect">
            <a:avLst/>
          </a:prstGeom>
          <a:solidFill>
            <a:schemeClr val="accent1">
              <a:alpha val="0"/>
            </a:schemeClr>
          </a:solidFill>
          <a:ln w="9525">
            <a:solidFill>
              <a:schemeClr val="tx1"/>
            </a:solidFill>
            <a:prstDash val="dash"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9700" name="Rectangle 26"/>
          <p:cNvSpPr>
            <a:spLocks noChangeArrowheads="1"/>
          </p:cNvSpPr>
          <p:nvPr/>
        </p:nvSpPr>
        <p:spPr bwMode="auto">
          <a:xfrm>
            <a:off x="5105400" y="1143000"/>
            <a:ext cx="1981200" cy="4953000"/>
          </a:xfrm>
          <a:prstGeom prst="rect">
            <a:avLst/>
          </a:prstGeom>
          <a:solidFill>
            <a:schemeClr val="accent1">
              <a:alpha val="0"/>
            </a:schemeClr>
          </a:solidFill>
          <a:ln w="9525">
            <a:solidFill>
              <a:schemeClr val="tx1"/>
            </a:solidFill>
            <a:prstDash val="dash"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9701" name="Rectangle 19"/>
          <p:cNvSpPr>
            <a:spLocks noChangeArrowheads="1"/>
          </p:cNvSpPr>
          <p:nvPr/>
        </p:nvSpPr>
        <p:spPr bwMode="auto">
          <a:xfrm>
            <a:off x="320675" y="1219200"/>
            <a:ext cx="1524000" cy="4419600"/>
          </a:xfrm>
          <a:prstGeom prst="rect">
            <a:avLst/>
          </a:prstGeom>
          <a:solidFill>
            <a:schemeClr val="accent1">
              <a:alpha val="0"/>
            </a:schemeClr>
          </a:solidFill>
          <a:ln w="9525">
            <a:solidFill>
              <a:schemeClr val="tx1"/>
            </a:solidFill>
            <a:prstDash val="dash"/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Times New Roman" charset="0"/>
              <a:cs typeface="Times New Roman" charset="0"/>
            </a:endParaRPr>
          </a:p>
        </p:txBody>
      </p:sp>
      <p:sp>
        <p:nvSpPr>
          <p:cNvPr id="29702" name="Rectangle 25"/>
          <p:cNvSpPr>
            <a:spLocks noChangeArrowheads="1"/>
          </p:cNvSpPr>
          <p:nvPr/>
        </p:nvSpPr>
        <p:spPr bwMode="auto">
          <a:xfrm>
            <a:off x="3429000" y="1219200"/>
            <a:ext cx="1600200" cy="4876800"/>
          </a:xfrm>
          <a:prstGeom prst="rect">
            <a:avLst/>
          </a:prstGeom>
          <a:solidFill>
            <a:schemeClr val="accent1">
              <a:alpha val="0"/>
            </a:schemeClr>
          </a:solidFill>
          <a:ln w="9525">
            <a:solidFill>
              <a:schemeClr val="tx1"/>
            </a:solidFill>
            <a:prstDash val="dash"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9703" name="Rectangle 24"/>
          <p:cNvSpPr>
            <a:spLocks noChangeArrowheads="1"/>
          </p:cNvSpPr>
          <p:nvPr/>
        </p:nvSpPr>
        <p:spPr bwMode="auto">
          <a:xfrm>
            <a:off x="1905000" y="1219200"/>
            <a:ext cx="1524000" cy="4876800"/>
          </a:xfrm>
          <a:prstGeom prst="rect">
            <a:avLst/>
          </a:prstGeom>
          <a:solidFill>
            <a:schemeClr val="accent1">
              <a:alpha val="0"/>
            </a:schemeClr>
          </a:solidFill>
          <a:ln w="9525">
            <a:solidFill>
              <a:schemeClr val="tx1"/>
            </a:solidFill>
            <a:prstDash val="dash"/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Times New Roman" charset="0"/>
              <a:cs typeface="Times New Roman" charset="0"/>
            </a:endParaRPr>
          </a:p>
        </p:txBody>
      </p:sp>
      <p:sp>
        <p:nvSpPr>
          <p:cNvPr id="2970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382000" cy="792162"/>
          </a:xfrm>
        </p:spPr>
        <p:txBody>
          <a:bodyPr/>
          <a:lstStyle/>
          <a:p>
            <a:r>
              <a:rPr lang="en-US" sz="3200">
                <a:latin typeface="Arial" charset="0"/>
                <a:cs typeface="Arial" charset="0"/>
              </a:rPr>
              <a:t>Understanding the measurement system</a:t>
            </a:r>
          </a:p>
        </p:txBody>
      </p:sp>
      <p:pic>
        <p:nvPicPr>
          <p:cNvPr id="2970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4500" y="1927225"/>
            <a:ext cx="1371600" cy="1243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6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286000"/>
            <a:ext cx="1295400" cy="67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7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1828800"/>
            <a:ext cx="855663" cy="1341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8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1905000"/>
            <a:ext cx="1360488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9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0" y="1905000"/>
            <a:ext cx="139541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710" name="Text Box 9"/>
          <p:cNvSpPr txBox="1">
            <a:spLocks noChangeArrowheads="1"/>
          </p:cNvSpPr>
          <p:nvPr/>
        </p:nvSpPr>
        <p:spPr bwMode="auto">
          <a:xfrm>
            <a:off x="228600" y="1524000"/>
            <a:ext cx="1616075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r>
              <a:rPr lang="en-US" sz="2000">
                <a:solidFill>
                  <a:srgbClr val="003366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Physical phenomenon</a:t>
            </a:r>
          </a:p>
        </p:txBody>
      </p:sp>
      <p:sp>
        <p:nvSpPr>
          <p:cNvPr id="29711" name="Text Box 10"/>
          <p:cNvSpPr txBox="1">
            <a:spLocks noChangeArrowheads="1"/>
          </p:cNvSpPr>
          <p:nvPr/>
        </p:nvSpPr>
        <p:spPr bwMode="auto">
          <a:xfrm>
            <a:off x="1828800" y="1143000"/>
            <a:ext cx="1616075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r>
              <a:rPr lang="en-US" sz="2000">
                <a:solidFill>
                  <a:srgbClr val="800000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Sensor (Transducer)</a:t>
            </a:r>
          </a:p>
        </p:txBody>
      </p:sp>
      <p:sp>
        <p:nvSpPr>
          <p:cNvPr id="29712" name="Text Box 11"/>
          <p:cNvSpPr txBox="1">
            <a:spLocks noChangeArrowheads="1"/>
          </p:cNvSpPr>
          <p:nvPr/>
        </p:nvSpPr>
        <p:spPr bwMode="auto">
          <a:xfrm>
            <a:off x="3505200" y="1143000"/>
            <a:ext cx="1616075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r>
              <a:rPr lang="en-US" sz="2000">
                <a:solidFill>
                  <a:srgbClr val="003366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Signal conditioning</a:t>
            </a:r>
          </a:p>
        </p:txBody>
      </p:sp>
      <p:sp>
        <p:nvSpPr>
          <p:cNvPr id="29713" name="Text Box 12"/>
          <p:cNvSpPr txBox="1">
            <a:spLocks noChangeArrowheads="1"/>
          </p:cNvSpPr>
          <p:nvPr/>
        </p:nvSpPr>
        <p:spPr bwMode="auto">
          <a:xfrm>
            <a:off x="5181600" y="1143000"/>
            <a:ext cx="1616075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r>
              <a:rPr lang="en-US" sz="2000">
                <a:solidFill>
                  <a:srgbClr val="800000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Data acquisition</a:t>
            </a:r>
          </a:p>
        </p:txBody>
      </p:sp>
      <p:sp>
        <p:nvSpPr>
          <p:cNvPr id="29714" name="Text Box 13"/>
          <p:cNvSpPr txBox="1">
            <a:spLocks noChangeArrowheads="1"/>
          </p:cNvSpPr>
          <p:nvPr/>
        </p:nvSpPr>
        <p:spPr bwMode="auto">
          <a:xfrm>
            <a:off x="7086600" y="1295400"/>
            <a:ext cx="16160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r>
              <a:rPr lang="en-US" sz="2000">
                <a:solidFill>
                  <a:srgbClr val="003366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PC</a:t>
            </a:r>
          </a:p>
        </p:txBody>
      </p:sp>
      <p:sp>
        <p:nvSpPr>
          <p:cNvPr id="29715" name="Text Box 14"/>
          <p:cNvSpPr txBox="1">
            <a:spLocks noChangeArrowheads="1"/>
          </p:cNvSpPr>
          <p:nvPr/>
        </p:nvSpPr>
        <p:spPr bwMode="auto">
          <a:xfrm>
            <a:off x="228600" y="3429000"/>
            <a:ext cx="1828800" cy="222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2000" dirty="0">
                <a:solidFill>
                  <a:srgbClr val="003366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-Temperature</a:t>
            </a:r>
          </a:p>
          <a:p>
            <a:pPr eaLnBrk="1" hangingPunct="1"/>
            <a:r>
              <a:rPr lang="en-US" sz="2000" dirty="0">
                <a:solidFill>
                  <a:srgbClr val="003366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-Pressure</a:t>
            </a:r>
          </a:p>
          <a:p>
            <a:pPr eaLnBrk="1" hangingPunct="1"/>
            <a:r>
              <a:rPr lang="en-US" sz="2000" dirty="0">
                <a:solidFill>
                  <a:srgbClr val="003366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-Displacement</a:t>
            </a:r>
          </a:p>
          <a:p>
            <a:pPr eaLnBrk="1" hangingPunct="1"/>
            <a:r>
              <a:rPr lang="en-US" sz="2000" dirty="0">
                <a:solidFill>
                  <a:srgbClr val="003366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-Force</a:t>
            </a:r>
          </a:p>
          <a:p>
            <a:pPr eaLnBrk="1" hangingPunct="1"/>
            <a:r>
              <a:rPr lang="en-US" sz="2000" dirty="0">
                <a:solidFill>
                  <a:srgbClr val="003366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-Light</a:t>
            </a:r>
          </a:p>
          <a:p>
            <a:pPr eaLnBrk="1" hangingPunct="1"/>
            <a:r>
              <a:rPr lang="en-US" sz="2000" dirty="0">
                <a:solidFill>
                  <a:srgbClr val="003366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-Noise</a:t>
            </a:r>
          </a:p>
          <a:p>
            <a:pPr eaLnBrk="1" hangingPunct="1"/>
            <a:r>
              <a:rPr lang="en-US" sz="2000" dirty="0">
                <a:solidFill>
                  <a:srgbClr val="003366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-etc..</a:t>
            </a:r>
          </a:p>
        </p:txBody>
      </p:sp>
      <p:sp>
        <p:nvSpPr>
          <p:cNvPr id="29716" name="Text Box 15"/>
          <p:cNvSpPr txBox="1">
            <a:spLocks noChangeArrowheads="1"/>
          </p:cNvSpPr>
          <p:nvPr/>
        </p:nvSpPr>
        <p:spPr bwMode="auto">
          <a:xfrm>
            <a:off x="1905000" y="3429000"/>
            <a:ext cx="1524000" cy="2530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2000">
                <a:solidFill>
                  <a:srgbClr val="800000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-Resistive</a:t>
            </a:r>
          </a:p>
          <a:p>
            <a:pPr eaLnBrk="1" hangingPunct="1"/>
            <a:r>
              <a:rPr lang="en-US" sz="2000">
                <a:solidFill>
                  <a:srgbClr val="800000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-Inductive</a:t>
            </a:r>
          </a:p>
          <a:p>
            <a:pPr eaLnBrk="1" hangingPunct="1"/>
            <a:r>
              <a:rPr lang="en-US" sz="2000">
                <a:solidFill>
                  <a:srgbClr val="800000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-Capacitive</a:t>
            </a:r>
          </a:p>
          <a:p>
            <a:pPr eaLnBrk="1" hangingPunct="1"/>
            <a:r>
              <a:rPr lang="en-US" sz="2000">
                <a:solidFill>
                  <a:srgbClr val="800000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-Light</a:t>
            </a:r>
          </a:p>
          <a:p>
            <a:pPr eaLnBrk="1" hangingPunct="1"/>
            <a:r>
              <a:rPr lang="en-US" sz="2000">
                <a:solidFill>
                  <a:srgbClr val="800000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-Magnetic</a:t>
            </a:r>
          </a:p>
          <a:p>
            <a:pPr eaLnBrk="1" hangingPunct="1"/>
            <a:r>
              <a:rPr lang="en-US" sz="2000">
                <a:solidFill>
                  <a:srgbClr val="800000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-Thermal</a:t>
            </a:r>
          </a:p>
          <a:p>
            <a:pPr eaLnBrk="1" hangingPunct="1"/>
            <a:r>
              <a:rPr lang="en-US" sz="2000">
                <a:solidFill>
                  <a:srgbClr val="800000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-Ultrasonic</a:t>
            </a:r>
          </a:p>
          <a:p>
            <a:pPr eaLnBrk="1" hangingPunct="1"/>
            <a:r>
              <a:rPr lang="en-US" sz="2000">
                <a:solidFill>
                  <a:srgbClr val="800000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etc..</a:t>
            </a:r>
          </a:p>
        </p:txBody>
      </p:sp>
      <p:sp>
        <p:nvSpPr>
          <p:cNvPr id="29717" name="Text Box 16"/>
          <p:cNvSpPr txBox="1">
            <a:spLocks noChangeArrowheads="1"/>
          </p:cNvSpPr>
          <p:nvPr/>
        </p:nvSpPr>
        <p:spPr bwMode="auto">
          <a:xfrm>
            <a:off x="3505200" y="3352800"/>
            <a:ext cx="1828800" cy="2530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2000">
                <a:solidFill>
                  <a:srgbClr val="003366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-Amplification</a:t>
            </a:r>
          </a:p>
          <a:p>
            <a:pPr eaLnBrk="1" hangingPunct="1"/>
            <a:r>
              <a:rPr lang="en-US" sz="2000">
                <a:solidFill>
                  <a:srgbClr val="003366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-Linearization</a:t>
            </a:r>
          </a:p>
          <a:p>
            <a:pPr eaLnBrk="1" hangingPunct="1"/>
            <a:r>
              <a:rPr lang="en-US" sz="2000">
                <a:solidFill>
                  <a:srgbClr val="003366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-Excitation</a:t>
            </a:r>
          </a:p>
          <a:p>
            <a:pPr eaLnBrk="1" hangingPunct="1"/>
            <a:r>
              <a:rPr lang="en-US" sz="2000">
                <a:solidFill>
                  <a:srgbClr val="003366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-Isolation</a:t>
            </a:r>
          </a:p>
          <a:p>
            <a:pPr eaLnBrk="1" hangingPunct="1"/>
            <a:r>
              <a:rPr lang="en-US" sz="2000">
                <a:solidFill>
                  <a:srgbClr val="003366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-Averaging</a:t>
            </a:r>
          </a:p>
          <a:p>
            <a:pPr eaLnBrk="1" hangingPunct="1"/>
            <a:r>
              <a:rPr lang="en-US" sz="2000">
                <a:solidFill>
                  <a:srgbClr val="003366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-Filtering</a:t>
            </a:r>
          </a:p>
          <a:p>
            <a:pPr eaLnBrk="1" hangingPunct="1"/>
            <a:r>
              <a:rPr lang="en-US" sz="2000">
                <a:solidFill>
                  <a:srgbClr val="003366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-Modulation</a:t>
            </a:r>
          </a:p>
          <a:p>
            <a:pPr eaLnBrk="1" hangingPunct="1"/>
            <a:r>
              <a:rPr lang="en-US" sz="2000">
                <a:solidFill>
                  <a:srgbClr val="003366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etc..</a:t>
            </a:r>
          </a:p>
        </p:txBody>
      </p:sp>
      <p:sp>
        <p:nvSpPr>
          <p:cNvPr id="29718" name="Text Box 17"/>
          <p:cNvSpPr txBox="1">
            <a:spLocks noChangeArrowheads="1"/>
          </p:cNvSpPr>
          <p:nvPr/>
        </p:nvSpPr>
        <p:spPr bwMode="auto">
          <a:xfrm>
            <a:off x="5105400" y="3352800"/>
            <a:ext cx="2133600" cy="2554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12713" indent="-112713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2000">
                <a:solidFill>
                  <a:srgbClr val="800000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-Analog    multiplexer</a:t>
            </a:r>
          </a:p>
          <a:p>
            <a:pPr eaLnBrk="1" hangingPunct="1"/>
            <a:r>
              <a:rPr lang="en-US" sz="2000">
                <a:solidFill>
                  <a:srgbClr val="800000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-Instrumentation amplifier</a:t>
            </a:r>
          </a:p>
          <a:p>
            <a:pPr eaLnBrk="1" hangingPunct="1"/>
            <a:r>
              <a:rPr lang="en-US" sz="2000">
                <a:solidFill>
                  <a:srgbClr val="800000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-A/D, D/A conversion</a:t>
            </a:r>
          </a:p>
          <a:p>
            <a:pPr eaLnBrk="1" hangingPunct="1"/>
            <a:r>
              <a:rPr lang="en-US" sz="2000">
                <a:solidFill>
                  <a:srgbClr val="800000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-Sample clock</a:t>
            </a:r>
          </a:p>
          <a:p>
            <a:pPr eaLnBrk="1" hangingPunct="1"/>
            <a:r>
              <a:rPr lang="en-US" sz="2000">
                <a:solidFill>
                  <a:srgbClr val="800000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-Trigger</a:t>
            </a:r>
          </a:p>
        </p:txBody>
      </p:sp>
      <p:sp>
        <p:nvSpPr>
          <p:cNvPr id="29719" name="Text Box 18"/>
          <p:cNvSpPr txBox="1">
            <a:spLocks noChangeArrowheads="1"/>
          </p:cNvSpPr>
          <p:nvPr/>
        </p:nvSpPr>
        <p:spPr bwMode="auto">
          <a:xfrm>
            <a:off x="7239000" y="3429000"/>
            <a:ext cx="1600200" cy="131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12713" indent="-112713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2000">
                <a:solidFill>
                  <a:srgbClr val="003366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-Analysis</a:t>
            </a:r>
          </a:p>
          <a:p>
            <a:pPr eaLnBrk="1" hangingPunct="1"/>
            <a:r>
              <a:rPr lang="en-US" sz="2000">
                <a:solidFill>
                  <a:srgbClr val="003366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-Feedback control</a:t>
            </a:r>
          </a:p>
          <a:p>
            <a:pPr eaLnBrk="1" hangingPunct="1"/>
            <a:r>
              <a:rPr lang="en-US" sz="2000">
                <a:solidFill>
                  <a:srgbClr val="003366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-Display</a:t>
            </a:r>
          </a:p>
        </p:txBody>
      </p:sp>
      <p:sp>
        <p:nvSpPr>
          <p:cNvPr id="29720" name="AutoShape 20"/>
          <p:cNvSpPr>
            <a:spLocks noChangeArrowheads="1"/>
          </p:cNvSpPr>
          <p:nvPr/>
        </p:nvSpPr>
        <p:spPr bwMode="auto">
          <a:xfrm>
            <a:off x="1676400" y="2514600"/>
            <a:ext cx="381000" cy="152400"/>
          </a:xfrm>
          <a:prstGeom prst="rightArrow">
            <a:avLst>
              <a:gd name="adj1" fmla="val 50000"/>
              <a:gd name="adj2" fmla="val 62500"/>
            </a:avLst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9721" name="AutoShape 21"/>
          <p:cNvSpPr>
            <a:spLocks noChangeArrowheads="1"/>
          </p:cNvSpPr>
          <p:nvPr/>
        </p:nvSpPr>
        <p:spPr bwMode="auto">
          <a:xfrm>
            <a:off x="3048000" y="2514600"/>
            <a:ext cx="381000" cy="152400"/>
          </a:xfrm>
          <a:prstGeom prst="rightArrow">
            <a:avLst>
              <a:gd name="adj1" fmla="val 50000"/>
              <a:gd name="adj2" fmla="val 62500"/>
            </a:avLst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9722" name="AutoShape 22"/>
          <p:cNvSpPr>
            <a:spLocks noChangeArrowheads="1"/>
          </p:cNvSpPr>
          <p:nvPr/>
        </p:nvSpPr>
        <p:spPr bwMode="auto">
          <a:xfrm>
            <a:off x="4953000" y="2514600"/>
            <a:ext cx="381000" cy="152400"/>
          </a:xfrm>
          <a:prstGeom prst="rightArrow">
            <a:avLst>
              <a:gd name="adj1" fmla="val 50000"/>
              <a:gd name="adj2" fmla="val 62500"/>
            </a:avLst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9723" name="AutoShape 23"/>
          <p:cNvSpPr>
            <a:spLocks noChangeArrowheads="1"/>
          </p:cNvSpPr>
          <p:nvPr/>
        </p:nvSpPr>
        <p:spPr bwMode="auto">
          <a:xfrm>
            <a:off x="6896100" y="2514600"/>
            <a:ext cx="381000" cy="152400"/>
          </a:xfrm>
          <a:prstGeom prst="rightArrow">
            <a:avLst>
              <a:gd name="adj1" fmla="val 50000"/>
              <a:gd name="adj2" fmla="val 62500"/>
            </a:avLst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WEP 280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0205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LRF -  Operating principles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371600"/>
            <a:ext cx="8534400" cy="2133600"/>
          </a:xfrm>
        </p:spPr>
        <p:txBody>
          <a:bodyPr/>
          <a:lstStyle/>
          <a:p>
            <a:r>
              <a:rPr lang="en-US" dirty="0" smtClean="0"/>
              <a:t>Pulsed laser</a:t>
            </a:r>
          </a:p>
          <a:p>
            <a:pPr lvl="1"/>
            <a:r>
              <a:rPr lang="en-US" dirty="0" smtClean="0"/>
              <a:t>Measurement of </a:t>
            </a:r>
            <a:r>
              <a:rPr lang="en-US" u="sng" dirty="0" smtClean="0"/>
              <a:t>elapsed time</a:t>
            </a:r>
            <a:r>
              <a:rPr lang="en-US" dirty="0" smtClean="0"/>
              <a:t> directly</a:t>
            </a:r>
          </a:p>
          <a:p>
            <a:pPr lvl="1"/>
            <a:r>
              <a:rPr lang="en-US" dirty="0" smtClean="0">
                <a:solidFill>
                  <a:srgbClr val="008000"/>
                </a:solidFill>
              </a:rPr>
              <a:t>resolving picoseconds</a:t>
            </a:r>
          </a:p>
          <a:p>
            <a:r>
              <a:rPr lang="en-US" u="sng" dirty="0" smtClean="0">
                <a:solidFill>
                  <a:srgbClr val="800000"/>
                </a:solidFill>
              </a:rPr>
              <a:t>Phase shift</a:t>
            </a:r>
            <a:r>
              <a:rPr lang="en-US" dirty="0" smtClean="0">
                <a:solidFill>
                  <a:srgbClr val="800000"/>
                </a:solidFill>
              </a:rPr>
              <a:t> measurement to produce range estimation</a:t>
            </a:r>
          </a:p>
          <a:p>
            <a:pPr lvl="1"/>
            <a:r>
              <a:rPr lang="en-US" dirty="0" smtClean="0"/>
              <a:t>technically easier than the above method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WEP 280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Robot perception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Slide </a:t>
            </a:r>
            <a:fld id="{9FF87144-A1C4-A743-BC37-8C2BB1B2E564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581400"/>
            <a:ext cx="7239000" cy="2622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52779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1371600"/>
            <a:ext cx="5791200" cy="23030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LRF – phase shift measurement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3505200"/>
            <a:ext cx="5257800" cy="2743200"/>
          </a:xfrm>
        </p:spPr>
        <p:txBody>
          <a:bodyPr/>
          <a:lstStyle/>
          <a:p>
            <a:r>
              <a:rPr lang="en-US" dirty="0" smtClean="0"/>
              <a:t>Where:</a:t>
            </a:r>
          </a:p>
          <a:p>
            <a:pPr marL="630238">
              <a:buFontTx/>
              <a:buChar char="-"/>
            </a:pPr>
            <a:r>
              <a:rPr lang="en-US" i="1" dirty="0" smtClean="0"/>
              <a:t>c</a:t>
            </a:r>
            <a:r>
              <a:rPr lang="en-US" dirty="0" smtClean="0"/>
              <a:t> is the speed of light; </a:t>
            </a:r>
          </a:p>
          <a:p>
            <a:pPr marL="630238">
              <a:buFontTx/>
              <a:buChar char="-"/>
            </a:pPr>
            <a:r>
              <a:rPr lang="en-US" i="1" dirty="0" smtClean="0"/>
              <a:t>f</a:t>
            </a:r>
            <a:r>
              <a:rPr lang="en-US" dirty="0" smtClean="0"/>
              <a:t>  is the modulating frequency;</a:t>
            </a:r>
          </a:p>
          <a:p>
            <a:pPr marL="630238">
              <a:buFontTx/>
              <a:buChar char="-"/>
            </a:pPr>
            <a:r>
              <a:rPr lang="en-US" i="1" dirty="0" smtClean="0"/>
              <a:t>D</a:t>
            </a:r>
            <a:r>
              <a:rPr lang="en-US" dirty="0" smtClean="0"/>
              <a:t>’ is the distance covered by the emitted light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for </a:t>
            </a:r>
            <a:r>
              <a:rPr lang="en-US" i="1" dirty="0" smtClean="0"/>
              <a:t>f </a:t>
            </a:r>
            <a:r>
              <a:rPr lang="en-US" dirty="0" smtClean="0"/>
              <a:t>= 5MHz, </a:t>
            </a:r>
            <a:r>
              <a:rPr lang="en-US" dirty="0" err="1" smtClean="0"/>
              <a:t>λ</a:t>
            </a:r>
            <a:r>
              <a:rPr lang="en-US" dirty="0" smtClean="0"/>
              <a:t> = 60 meters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WEP 280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Robot perception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Slide </a:t>
            </a:r>
            <a:fld id="{9FF87144-A1C4-A743-BC37-8C2BB1B2E564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39800367"/>
              </p:ext>
            </p:extLst>
          </p:nvPr>
        </p:nvGraphicFramePr>
        <p:xfrm>
          <a:off x="5334000" y="3962400"/>
          <a:ext cx="3276600" cy="8681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957" name="Equation" r:id="rId4" imgW="1485900" imgH="393700" progId="Equation.3">
                  <p:embed/>
                </p:oleObj>
              </mc:Choice>
              <mc:Fallback>
                <p:oleObj name="Equation" r:id="rId4" imgW="1485900" imgH="393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334000" y="3962400"/>
                        <a:ext cx="3276600" cy="86815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68150439"/>
              </p:ext>
            </p:extLst>
          </p:nvPr>
        </p:nvGraphicFramePr>
        <p:xfrm>
          <a:off x="7543800" y="4876800"/>
          <a:ext cx="1066800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958" name="Equation" r:id="rId6" imgW="419100" imgH="419100" progId="Equation.3">
                  <p:embed/>
                </p:oleObj>
              </mc:Choice>
              <mc:Fallback>
                <p:oleObj name="Equation" r:id="rId6" imgW="419100" imgH="419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543800" y="4876800"/>
                        <a:ext cx="1066800" cy="1066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3795847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4114800"/>
            <a:ext cx="7772400" cy="20193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LRF – phase shift measurement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295400"/>
            <a:ext cx="8305800" cy="609600"/>
          </a:xfrm>
        </p:spPr>
        <p:txBody>
          <a:bodyPr/>
          <a:lstStyle/>
          <a:p>
            <a:r>
              <a:rPr lang="en-US" dirty="0" smtClean="0"/>
              <a:t>Distance </a:t>
            </a:r>
            <a:r>
              <a:rPr lang="en-US" i="1" dirty="0" smtClean="0"/>
              <a:t>D</a:t>
            </a:r>
            <a:r>
              <a:rPr lang="en-US" dirty="0" smtClean="0"/>
              <a:t>, between the beam splitter and the target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WEP 280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Robot perception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Slide </a:t>
            </a:r>
            <a:fld id="{9FF87144-A1C4-A743-BC37-8C2BB1B2E564}" type="slidenum">
              <a:rPr lang="en-US" smtClean="0"/>
              <a:pPr>
                <a:defRPr/>
              </a:pPr>
              <a:t>52</a:t>
            </a:fld>
            <a:endParaRPr lang="en-US"/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304800" y="2209800"/>
            <a:ext cx="8382000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003366"/>
                </a:solidFill>
                <a:latin typeface="Times New Roman"/>
                <a:ea typeface="+mn-ea"/>
                <a:cs typeface="Times New Roman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3366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003366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3366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3366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rgbClr val="800000"/>
                </a:solidFill>
              </a:rPr>
              <a:t>Where:</a:t>
            </a:r>
          </a:p>
          <a:p>
            <a:pPr lvl="1"/>
            <a:r>
              <a:rPr lang="en-US" i="1" dirty="0" err="1" smtClean="0"/>
              <a:t>θ</a:t>
            </a:r>
            <a:r>
              <a:rPr lang="en-US" dirty="0" smtClean="0"/>
              <a:t> is the phase shift between transmitted and reflected beam</a:t>
            </a:r>
          </a:p>
          <a:p>
            <a:r>
              <a:rPr lang="en-US" dirty="0" smtClean="0"/>
              <a:t>Theoretically ambiguous range estimates</a:t>
            </a:r>
          </a:p>
          <a:p>
            <a:pPr lvl="1"/>
            <a:r>
              <a:rPr lang="en-US" dirty="0" smtClean="0"/>
              <a:t>Since for example if </a:t>
            </a:r>
            <a:r>
              <a:rPr lang="en-US" i="1" dirty="0" err="1" smtClean="0"/>
              <a:t>λ</a:t>
            </a:r>
            <a:r>
              <a:rPr lang="en-US" dirty="0" smtClean="0"/>
              <a:t> = </a:t>
            </a:r>
            <a:r>
              <a:rPr lang="en-US" dirty="0"/>
              <a:t>6</a:t>
            </a:r>
            <a:r>
              <a:rPr lang="en-US" dirty="0" smtClean="0"/>
              <a:t>0 m, a target at a range of 5m = target at 35m.</a:t>
            </a:r>
            <a:endParaRPr lang="en-US" dirty="0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61900064"/>
              </p:ext>
            </p:extLst>
          </p:nvPr>
        </p:nvGraphicFramePr>
        <p:xfrm>
          <a:off x="3095625" y="1800225"/>
          <a:ext cx="1733550" cy="925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60" name="Equation" r:id="rId4" imgW="787400" imgH="419100" progId="Equation.3">
                  <p:embed/>
                </p:oleObj>
              </mc:Choice>
              <mc:Fallback>
                <p:oleObj name="Equation" r:id="rId4" imgW="787400" imgH="419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095625" y="1800225"/>
                        <a:ext cx="1733550" cy="9255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9601252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2743200"/>
            <a:ext cx="7531100" cy="352692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LRF issues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295400"/>
            <a:ext cx="8534400" cy="1600200"/>
          </a:xfrm>
        </p:spPr>
        <p:txBody>
          <a:bodyPr/>
          <a:lstStyle/>
          <a:p>
            <a:r>
              <a:rPr lang="en-US" u="sng" dirty="0" smtClean="0"/>
              <a:t>Uncertainty</a:t>
            </a:r>
            <a:r>
              <a:rPr lang="en-US" dirty="0" smtClean="0"/>
              <a:t> of the range (phase/time elapsed) is inversely proportional to the </a:t>
            </a:r>
            <a:r>
              <a:rPr lang="en-US" u="sng" dirty="0" smtClean="0"/>
              <a:t>square</a:t>
            </a:r>
            <a:r>
              <a:rPr lang="en-US" dirty="0" smtClean="0"/>
              <a:t> of the received amplitude.</a:t>
            </a:r>
          </a:p>
          <a:p>
            <a:pPr lvl="1"/>
            <a:r>
              <a:rPr lang="en-US" dirty="0" smtClean="0"/>
              <a:t>Hence dark, distant objects </a:t>
            </a:r>
            <a:r>
              <a:rPr lang="en-US" b="1" dirty="0" smtClean="0"/>
              <a:t>will not</a:t>
            </a:r>
            <a:r>
              <a:rPr lang="en-US" dirty="0" smtClean="0"/>
              <a:t> produce such good range estimates as closer brighter objects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WEP 280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Robot perception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Slide </a:t>
            </a:r>
            <a:fld id="{9FF87144-A1C4-A743-BC37-8C2BB1B2E564}" type="slidenum">
              <a:rPr lang="en-US" smtClean="0"/>
              <a:pPr>
                <a:defRPr/>
              </a:pPr>
              <a:t>53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0" y="3810000"/>
            <a:ext cx="2501900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32924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6019800" cy="990600"/>
          </a:xfrm>
        </p:spPr>
        <p:txBody>
          <a:bodyPr/>
          <a:lstStyle/>
          <a:p>
            <a:r>
              <a:rPr lang="en-US" dirty="0" smtClean="0"/>
              <a:t>LRF typical images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371600"/>
            <a:ext cx="5867400" cy="990600"/>
          </a:xfrm>
        </p:spPr>
        <p:txBody>
          <a:bodyPr/>
          <a:lstStyle/>
          <a:p>
            <a:r>
              <a:rPr lang="en-US" dirty="0" smtClean="0"/>
              <a:t>The length of the lines through the points indicate uncertainties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WEP 280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Robot perception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Slide </a:t>
            </a:r>
            <a:fld id="{9FF87144-A1C4-A743-BC37-8C2BB1B2E564}" type="slidenum">
              <a:rPr lang="en-US" smtClean="0"/>
              <a:pPr>
                <a:defRPr/>
              </a:pPr>
              <a:t>54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514600"/>
            <a:ext cx="4319069" cy="370763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9800" y="838200"/>
            <a:ext cx="264160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38510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1600" y="3276600"/>
            <a:ext cx="3416300" cy="304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SICK LMS200 Laser Scanner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371600"/>
            <a:ext cx="8458200" cy="2286000"/>
          </a:xfrm>
        </p:spPr>
        <p:txBody>
          <a:bodyPr/>
          <a:lstStyle/>
          <a:p>
            <a:r>
              <a:rPr lang="en-US" dirty="0" smtClean="0"/>
              <a:t>Angular resolution of 0.25 deg.</a:t>
            </a:r>
          </a:p>
          <a:p>
            <a:r>
              <a:rPr lang="en-US" dirty="0" smtClean="0">
                <a:solidFill>
                  <a:srgbClr val="800000"/>
                </a:solidFill>
              </a:rPr>
              <a:t>Depth resolution between </a:t>
            </a:r>
            <a:r>
              <a:rPr lang="en-US" u="sng" dirty="0" smtClean="0">
                <a:solidFill>
                  <a:srgbClr val="800000"/>
                </a:solidFill>
              </a:rPr>
              <a:t>10 and 15mm</a:t>
            </a:r>
            <a:r>
              <a:rPr lang="en-US" dirty="0" smtClean="0">
                <a:solidFill>
                  <a:srgbClr val="800000"/>
                </a:solidFill>
              </a:rPr>
              <a:t>. Typical accuracy is 35mm, over a range from 5cm to 20 m, depending on the reflectivity of the object being ranged.</a:t>
            </a:r>
          </a:p>
          <a:p>
            <a:r>
              <a:rPr lang="en-US" dirty="0" smtClean="0"/>
              <a:t>Seventy five 180-degrees scans per second.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WEP 280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Robot perception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Slide </a:t>
            </a:r>
            <a:fld id="{9FF87144-A1C4-A743-BC37-8C2BB1B2E564}" type="slidenum">
              <a:rPr lang="en-US" smtClean="0"/>
              <a:pPr>
                <a:defRPr/>
              </a:pPr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99565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3D laser range finder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524000"/>
            <a:ext cx="8534400" cy="2209800"/>
          </a:xfrm>
        </p:spPr>
        <p:txBody>
          <a:bodyPr/>
          <a:lstStyle/>
          <a:p>
            <a:r>
              <a:rPr lang="en-US" dirty="0" smtClean="0"/>
              <a:t>a 3D laser range finder is a laser that acquires scan data in more than a single plane.</a:t>
            </a:r>
          </a:p>
          <a:p>
            <a:r>
              <a:rPr lang="en-US" dirty="0" smtClean="0">
                <a:solidFill>
                  <a:srgbClr val="800000"/>
                </a:solidFill>
              </a:rPr>
              <a:t>Custom made 3D scanner are made by mounting a scanner on a pan-tilt unit. A full spherical view can be covered.</a:t>
            </a:r>
          </a:p>
          <a:p>
            <a:r>
              <a:rPr lang="en-US" dirty="0" smtClean="0"/>
              <a:t>However acquisition takes up to some seconds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WEP 280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Robot perception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Slide </a:t>
            </a:r>
            <a:fld id="{9FF87144-A1C4-A743-BC37-8C2BB1B2E564}" type="slidenum">
              <a:rPr lang="en-US" smtClean="0"/>
              <a:pPr>
                <a:defRPr/>
              </a:pPr>
              <a:t>56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0200" y="3810000"/>
            <a:ext cx="3327400" cy="2413000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304800" y="3733800"/>
            <a:ext cx="5181600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003366"/>
                </a:solidFill>
                <a:latin typeface="Times New Roman"/>
                <a:ea typeface="+mn-ea"/>
                <a:cs typeface="Times New Roman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3366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003366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3366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3366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rgbClr val="800000"/>
                </a:solidFill>
              </a:rPr>
              <a:t>For example, with a laser taking 75 scans/sec, and an azimuthal angular resolution of 0.25 degrees, the </a:t>
            </a:r>
            <a:r>
              <a:rPr lang="en-US" u="sng" dirty="0" smtClean="0">
                <a:solidFill>
                  <a:srgbClr val="800000"/>
                </a:solidFill>
              </a:rPr>
              <a:t>period for a rotation</a:t>
            </a:r>
            <a:r>
              <a:rPr lang="en-US" dirty="0" smtClean="0">
                <a:solidFill>
                  <a:srgbClr val="800000"/>
                </a:solidFill>
              </a:rPr>
              <a:t> of a turntable is:</a:t>
            </a:r>
          </a:p>
          <a:p>
            <a:pPr marL="0" indent="0">
              <a:buNone/>
            </a:pPr>
            <a:r>
              <a:rPr lang="en-US" dirty="0">
                <a:solidFill>
                  <a:srgbClr val="800000"/>
                </a:solidFill>
              </a:rPr>
              <a:t>	</a:t>
            </a:r>
            <a:r>
              <a:rPr lang="en-US" dirty="0" smtClean="0">
                <a:solidFill>
                  <a:srgbClr val="800000"/>
                </a:solidFill>
              </a:rPr>
              <a:t>360/0.25/75=19.2s</a:t>
            </a:r>
            <a:endParaRPr lang="en-US" dirty="0">
              <a:solidFill>
                <a:srgbClr val="8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142853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3352800"/>
            <a:ext cx="8242300" cy="303728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762000"/>
          </a:xfrm>
        </p:spPr>
        <p:txBody>
          <a:bodyPr/>
          <a:lstStyle/>
          <a:p>
            <a:r>
              <a:rPr lang="en-US" dirty="0" smtClean="0"/>
              <a:t>3D laser range finder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143000"/>
            <a:ext cx="8534400" cy="2286000"/>
          </a:xfrm>
        </p:spPr>
        <p:txBody>
          <a:bodyPr/>
          <a:lstStyle/>
          <a:p>
            <a:r>
              <a:rPr lang="en-US" dirty="0" smtClean="0"/>
              <a:t>The </a:t>
            </a:r>
            <a:r>
              <a:rPr lang="en-US" dirty="0" err="1" smtClean="0"/>
              <a:t>Velodyne</a:t>
            </a:r>
            <a:r>
              <a:rPr lang="en-US" dirty="0" smtClean="0"/>
              <a:t> HDL-64E uses 64 laser emitters (~50,000 Euros)</a:t>
            </a:r>
          </a:p>
          <a:p>
            <a:pPr lvl="1"/>
            <a:r>
              <a:rPr lang="en-US" dirty="0" smtClean="0"/>
              <a:t>turn rate up to 15 Hz</a:t>
            </a:r>
          </a:p>
          <a:p>
            <a:pPr lvl="1"/>
            <a:r>
              <a:rPr lang="en-US" dirty="0" smtClean="0">
                <a:solidFill>
                  <a:srgbClr val="008000"/>
                </a:solidFill>
              </a:rPr>
              <a:t>360</a:t>
            </a:r>
            <a:r>
              <a:rPr lang="en-US" baseline="30000" dirty="0" smtClean="0">
                <a:solidFill>
                  <a:srgbClr val="008000"/>
                </a:solidFill>
              </a:rPr>
              <a:t>o</a:t>
            </a:r>
            <a:r>
              <a:rPr lang="en-US" dirty="0" smtClean="0">
                <a:solidFill>
                  <a:srgbClr val="008000"/>
                </a:solidFill>
              </a:rPr>
              <a:t> field of view in azimuth &amp; 26.8</a:t>
            </a:r>
            <a:r>
              <a:rPr lang="en-US" baseline="30000" dirty="0" smtClean="0">
                <a:solidFill>
                  <a:srgbClr val="008000"/>
                </a:solidFill>
              </a:rPr>
              <a:t>o</a:t>
            </a:r>
            <a:r>
              <a:rPr lang="en-US" dirty="0" smtClean="0">
                <a:solidFill>
                  <a:srgbClr val="008000"/>
                </a:solidFill>
              </a:rPr>
              <a:t> in elevation</a:t>
            </a:r>
          </a:p>
          <a:p>
            <a:pPr lvl="1"/>
            <a:r>
              <a:rPr lang="en-US" dirty="0" smtClean="0"/>
              <a:t>Angular resolution is 0.09</a:t>
            </a:r>
            <a:r>
              <a:rPr lang="en-US" baseline="30000" dirty="0" smtClean="0"/>
              <a:t>o</a:t>
            </a:r>
            <a:r>
              <a:rPr lang="en-US" dirty="0" smtClean="0"/>
              <a:t> and 0.4</a:t>
            </a:r>
            <a:r>
              <a:rPr lang="en-US" baseline="30000" dirty="0" smtClean="0"/>
              <a:t>o</a:t>
            </a:r>
            <a:r>
              <a:rPr lang="en-US" dirty="0" smtClean="0"/>
              <a:t> respectively</a:t>
            </a:r>
          </a:p>
          <a:p>
            <a:pPr lvl="1"/>
            <a:r>
              <a:rPr lang="en-US" dirty="0" smtClean="0">
                <a:solidFill>
                  <a:srgbClr val="008000"/>
                </a:solidFill>
              </a:rPr>
              <a:t>Delivers over 1.3 million data points/second</a:t>
            </a:r>
          </a:p>
          <a:p>
            <a:pPr lvl="1"/>
            <a:r>
              <a:rPr lang="en-US" dirty="0" smtClean="0"/>
              <a:t>Distance accuracy &gt; 2cm and can measure depth up to 50m.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WEP 280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Robot perception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Slide </a:t>
            </a:r>
            <a:fld id="{9FF87144-A1C4-A743-BC37-8C2BB1B2E564}" type="slidenum">
              <a:rPr lang="en-US" smtClean="0"/>
              <a:pPr>
                <a:defRPr/>
              </a:pPr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678529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4572000"/>
            <a:ext cx="6502400" cy="17646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838200"/>
          </a:xfrm>
        </p:spPr>
        <p:txBody>
          <a:bodyPr/>
          <a:lstStyle/>
          <a:p>
            <a:r>
              <a:rPr lang="en-US" dirty="0" smtClean="0"/>
              <a:t>Laser range finder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WEP 280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Robot perception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Slide </a:t>
            </a:r>
            <a:fld id="{9FF87144-A1C4-A743-BC37-8C2BB1B2E564}" type="slidenum">
              <a:rPr lang="en-US" smtClean="0"/>
              <a:pPr>
                <a:defRPr/>
              </a:pPr>
              <a:t>58</a:t>
            </a:fld>
            <a:endParaRPr lang="en-US"/>
          </a:p>
        </p:txBody>
      </p:sp>
      <p:pic>
        <p:nvPicPr>
          <p:cNvPr id="8" name="Picture 5" descr="OdinSensors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599" y="2743200"/>
            <a:ext cx="3405911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0" y="3200400"/>
            <a:ext cx="1981200" cy="1506977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990600"/>
            <a:ext cx="8458200" cy="2133600"/>
          </a:xfrm>
        </p:spPr>
        <p:txBody>
          <a:bodyPr/>
          <a:lstStyle/>
          <a:p>
            <a:r>
              <a:rPr lang="en-US" dirty="0" smtClean="0"/>
              <a:t>The </a:t>
            </a:r>
            <a:r>
              <a:rPr lang="en-US" dirty="0" err="1" smtClean="0"/>
              <a:t>Alasca</a:t>
            </a:r>
            <a:r>
              <a:rPr lang="en-US" dirty="0" smtClean="0"/>
              <a:t> XT laser scanner splits the laser beam into 4 vertical layers with an aperture angle of 3.2</a:t>
            </a:r>
            <a:r>
              <a:rPr lang="en-US" baseline="30000" dirty="0" smtClean="0"/>
              <a:t>o</a:t>
            </a:r>
            <a:r>
              <a:rPr lang="en-US" dirty="0" smtClean="0"/>
              <a:t>.</a:t>
            </a:r>
          </a:p>
          <a:p>
            <a:r>
              <a:rPr lang="en-US" dirty="0" smtClean="0">
                <a:solidFill>
                  <a:srgbClr val="800000"/>
                </a:solidFill>
              </a:rPr>
              <a:t>This sensor is typically used for obstacle and pedestrian detection on cars. Because of its multi-layer scanning principle, it allows us any pitching of the vehicle.</a:t>
            </a:r>
            <a:endParaRPr lang="en-US" dirty="0">
              <a:solidFill>
                <a:srgbClr val="8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292673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762000"/>
          </a:xfrm>
        </p:spPr>
        <p:txBody>
          <a:bodyPr/>
          <a:lstStyle/>
          <a:p>
            <a:r>
              <a:rPr lang="en-US" dirty="0" smtClean="0"/>
              <a:t>3D range sensor: time of flight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143000"/>
            <a:ext cx="8534400" cy="1981200"/>
          </a:xfrm>
        </p:spPr>
        <p:txBody>
          <a:bodyPr/>
          <a:lstStyle/>
          <a:p>
            <a:r>
              <a:rPr lang="en-US" dirty="0" smtClean="0"/>
              <a:t>A time of flight camera works similar to a LIDAR with the advantage that the whole 3D scene is captured a the same time and there are </a:t>
            </a:r>
            <a:r>
              <a:rPr lang="en-US" u="sng" dirty="0" smtClean="0"/>
              <a:t>no moving parts</a:t>
            </a:r>
            <a:r>
              <a:rPr lang="en-US" dirty="0" smtClean="0"/>
              <a:t>. It uses a modulating </a:t>
            </a:r>
            <a:r>
              <a:rPr lang="en-US" u="sng" dirty="0" smtClean="0"/>
              <a:t>infrared lighting source</a:t>
            </a:r>
            <a:r>
              <a:rPr lang="en-US" dirty="0" smtClean="0"/>
              <a:t> to determine the distance for each pixel of a photonic mixer device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WEP 280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Robot perception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Slide </a:t>
            </a:r>
            <a:fld id="{9FF87144-A1C4-A743-BC37-8C2BB1B2E564}" type="slidenum">
              <a:rPr lang="en-US" smtClean="0"/>
              <a:pPr>
                <a:defRPr/>
              </a:pPr>
              <a:t>59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3102070"/>
            <a:ext cx="5740400" cy="3222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229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</a:t>
            </a:r>
            <a:r>
              <a:rPr lang="en-US" dirty="0" smtClean="0"/>
              <a:t>xample of a real world situation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WEP 280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Robot perception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Slide </a:t>
            </a:r>
            <a:fld id="{9FF87144-A1C4-A743-BC37-8C2BB1B2E564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828800"/>
            <a:ext cx="4343400" cy="33832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0600" y="1905000"/>
            <a:ext cx="3729377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264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Incremental Object part detection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371600"/>
            <a:ext cx="5943600" cy="2438400"/>
          </a:xfrm>
        </p:spPr>
        <p:txBody>
          <a:bodyPr/>
          <a:lstStyle/>
          <a:p>
            <a:r>
              <a:rPr lang="en-US" dirty="0" smtClean="0"/>
              <a:t>3D information with high data rate (100Hz)</a:t>
            </a:r>
          </a:p>
          <a:p>
            <a:r>
              <a:rPr lang="en-US" dirty="0" smtClean="0">
                <a:solidFill>
                  <a:srgbClr val="800000"/>
                </a:solidFill>
              </a:rPr>
              <a:t>Compact &amp; easy to manage</a:t>
            </a:r>
          </a:p>
          <a:p>
            <a:r>
              <a:rPr lang="en-US" dirty="0" smtClean="0"/>
              <a:t>High, non-uniform measurement noise</a:t>
            </a:r>
          </a:p>
          <a:p>
            <a:r>
              <a:rPr lang="en-US" dirty="0" smtClean="0">
                <a:solidFill>
                  <a:srgbClr val="800000"/>
                </a:solidFill>
              </a:rPr>
              <a:t>High outlier rate at jump edges</a:t>
            </a:r>
          </a:p>
          <a:p>
            <a:r>
              <a:rPr lang="en-US" dirty="0" smtClean="0"/>
              <a:t>VERY low resolution (174x144 pixels)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WEP 280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Robot perception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Slide </a:t>
            </a:r>
            <a:fld id="{9FF87144-A1C4-A743-BC37-8C2BB1B2E564}" type="slidenum">
              <a:rPr lang="en-US" smtClean="0"/>
              <a:pPr>
                <a:defRPr/>
              </a:pPr>
              <a:t>60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0" y="3657600"/>
            <a:ext cx="4978400" cy="2639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95601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Triangulation ranging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905000"/>
            <a:ext cx="8458200" cy="4256088"/>
          </a:xfrm>
        </p:spPr>
        <p:txBody>
          <a:bodyPr/>
          <a:lstStyle/>
          <a:p>
            <a:r>
              <a:rPr lang="en-US" sz="2800" dirty="0" smtClean="0"/>
              <a:t>Use of geometric properties of the image to establish a distance measurement</a:t>
            </a:r>
          </a:p>
          <a:p>
            <a:r>
              <a:rPr lang="en-US" sz="2800" dirty="0" smtClean="0">
                <a:solidFill>
                  <a:srgbClr val="800000"/>
                </a:solidFill>
              </a:rPr>
              <a:t>If a well defined light pattern (</a:t>
            </a:r>
            <a:r>
              <a:rPr lang="en-US" sz="2800" i="1" dirty="0" smtClean="0">
                <a:solidFill>
                  <a:srgbClr val="800000"/>
                </a:solidFill>
              </a:rPr>
              <a:t>e.g.</a:t>
            </a:r>
            <a:r>
              <a:rPr lang="en-US" sz="2800" dirty="0" smtClean="0">
                <a:solidFill>
                  <a:srgbClr val="800000"/>
                </a:solidFill>
              </a:rPr>
              <a:t>, point, line) is projected onto the environment:</a:t>
            </a:r>
          </a:p>
          <a:p>
            <a:pPr lvl="1"/>
            <a:r>
              <a:rPr lang="en-US" sz="2800" dirty="0" smtClean="0"/>
              <a:t>reflected light is then captured by a photo-sensitive line of matrix (camera) sensor device.</a:t>
            </a:r>
          </a:p>
          <a:p>
            <a:pPr lvl="1"/>
            <a:r>
              <a:rPr lang="en-US" sz="2800" dirty="0" smtClean="0">
                <a:solidFill>
                  <a:srgbClr val="008000"/>
                </a:solidFill>
              </a:rPr>
              <a:t>simple triangulation allows to establish a distance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WEP 280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Robot perception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Slide </a:t>
            </a:r>
            <a:fld id="{9FF87144-A1C4-A743-BC37-8C2BB1B2E564}" type="slidenum">
              <a:rPr lang="en-US" smtClean="0"/>
              <a:pPr>
                <a:defRPr/>
              </a:pPr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744162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Triangulation ranging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524000"/>
            <a:ext cx="8382000" cy="2057400"/>
          </a:xfrm>
        </p:spPr>
        <p:txBody>
          <a:bodyPr/>
          <a:lstStyle/>
          <a:p>
            <a:r>
              <a:rPr lang="en-US" dirty="0"/>
              <a:t>I</a:t>
            </a:r>
            <a:r>
              <a:rPr lang="en-US" dirty="0" smtClean="0"/>
              <a:t>nfrared range finder are cheaper than ultrasonic</a:t>
            </a:r>
          </a:p>
          <a:p>
            <a:r>
              <a:rPr lang="en-US" dirty="0" smtClean="0">
                <a:solidFill>
                  <a:srgbClr val="800000"/>
                </a:solidFill>
              </a:rPr>
              <a:t>High bandwidth</a:t>
            </a:r>
          </a:p>
          <a:p>
            <a:r>
              <a:rPr lang="en-US" dirty="0" smtClean="0"/>
              <a:t>Does not suffer from cross-sensitivity</a:t>
            </a:r>
          </a:p>
          <a:p>
            <a:r>
              <a:rPr lang="en-US" dirty="0" smtClean="0">
                <a:solidFill>
                  <a:srgbClr val="800000"/>
                </a:solidFill>
              </a:rPr>
              <a:t>Limited range --- between 8cm and 80cm</a:t>
            </a:r>
            <a:endParaRPr lang="en-US" dirty="0">
              <a:solidFill>
                <a:srgbClr val="800000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WEP 280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Robot perception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Slide </a:t>
            </a:r>
            <a:fld id="{9FF87144-A1C4-A743-BC37-8C2BB1B2E564}" type="slidenum">
              <a:rPr lang="en-US" smtClean="0"/>
              <a:pPr>
                <a:defRPr/>
              </a:pPr>
              <a:t>62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400" y="3657600"/>
            <a:ext cx="3327400" cy="18288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276600" y="5562600"/>
            <a:ext cx="25186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003366"/>
                </a:solidFill>
                <a:latin typeface="Times New Roman"/>
                <a:cs typeface="Times New Roman"/>
              </a:rPr>
              <a:t>Sharp GP range sensor</a:t>
            </a:r>
            <a:endParaRPr lang="en-US" sz="2000" dirty="0">
              <a:solidFill>
                <a:srgbClr val="003366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79361681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838200"/>
          </a:xfrm>
        </p:spPr>
        <p:txBody>
          <a:bodyPr/>
          <a:lstStyle/>
          <a:p>
            <a:r>
              <a:rPr lang="en-US" dirty="0" smtClean="0"/>
              <a:t>Laser triangulation (1D)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5410200"/>
            <a:ext cx="5410200" cy="762000"/>
          </a:xfrm>
        </p:spPr>
        <p:txBody>
          <a:bodyPr/>
          <a:lstStyle/>
          <a:p>
            <a:r>
              <a:rPr lang="en-US" dirty="0" smtClean="0"/>
              <a:t>Principle of 1D laser triangulation: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WEP 280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Robot perception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Slide </a:t>
            </a:r>
            <a:fld id="{9FF87144-A1C4-A743-BC37-8C2BB1B2E564}" type="slidenum">
              <a:rPr lang="en-US" smtClean="0"/>
              <a:pPr>
                <a:defRPr/>
              </a:pPr>
              <a:t>63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1295400"/>
            <a:ext cx="6731000" cy="3898900"/>
          </a:xfrm>
          <a:prstGeom prst="rect">
            <a:avLst/>
          </a:prstGeom>
        </p:spPr>
      </p:pic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39746344"/>
              </p:ext>
            </p:extLst>
          </p:nvPr>
        </p:nvGraphicFramePr>
        <p:xfrm>
          <a:off x="5486400" y="5257800"/>
          <a:ext cx="1066800" cy="769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84" name="Equation" r:id="rId4" imgW="546100" imgH="393700" progId="Equation.3">
                  <p:embed/>
                </p:oleObj>
              </mc:Choice>
              <mc:Fallback>
                <p:oleObj name="Equation" r:id="rId4" imgW="546100" imgH="393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486400" y="5257800"/>
                        <a:ext cx="1066800" cy="769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0" name="Straight Arrow Connector 9"/>
          <p:cNvCxnSpPr/>
          <p:nvPr/>
        </p:nvCxnSpPr>
        <p:spPr>
          <a:xfrm flipH="1">
            <a:off x="2133600" y="2438400"/>
            <a:ext cx="4038600" cy="1295400"/>
          </a:xfrm>
          <a:prstGeom prst="straightConnector1">
            <a:avLst/>
          </a:prstGeom>
          <a:ln w="3175" cmpd="sng">
            <a:solidFill>
              <a:schemeClr val="tx1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799824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914400"/>
          </a:xfrm>
        </p:spPr>
        <p:txBody>
          <a:bodyPr/>
          <a:lstStyle/>
          <a:p>
            <a:r>
              <a:rPr lang="en-US" dirty="0" smtClean="0"/>
              <a:t>Structured light (</a:t>
            </a:r>
            <a:r>
              <a:rPr lang="en-US" dirty="0" err="1" smtClean="0"/>
              <a:t>Kinect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4114800"/>
            <a:ext cx="8534400" cy="2209800"/>
          </a:xfrm>
        </p:spPr>
        <p:txBody>
          <a:bodyPr/>
          <a:lstStyle/>
          <a:p>
            <a:r>
              <a:rPr lang="en-US" sz="2000" dirty="0" smtClean="0"/>
              <a:t>Eliminates the correspondence problem by projecting structured light on the scene.</a:t>
            </a:r>
          </a:p>
          <a:p>
            <a:r>
              <a:rPr lang="en-US" sz="2000" dirty="0" smtClean="0">
                <a:solidFill>
                  <a:srgbClr val="800000"/>
                </a:solidFill>
              </a:rPr>
              <a:t>Slits of light or emit collimated light (possibly laser) by means of a rotating mirror.</a:t>
            </a:r>
          </a:p>
          <a:p>
            <a:r>
              <a:rPr lang="en-US" sz="2000" dirty="0" smtClean="0"/>
              <a:t>Light perceived by camera</a:t>
            </a:r>
          </a:p>
          <a:p>
            <a:r>
              <a:rPr lang="en-US" sz="2000" dirty="0" smtClean="0">
                <a:solidFill>
                  <a:srgbClr val="800000"/>
                </a:solidFill>
              </a:rPr>
              <a:t>Range to an illuminated point can then be determined from geometry</a:t>
            </a:r>
            <a:endParaRPr lang="en-US" sz="2000" dirty="0">
              <a:solidFill>
                <a:srgbClr val="800000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WEP 280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Robot perception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Slide </a:t>
            </a:r>
            <a:fld id="{9FF87144-A1C4-A743-BC37-8C2BB1B2E564}" type="slidenum">
              <a:rPr lang="en-US" smtClean="0"/>
              <a:pPr>
                <a:defRPr/>
              </a:pPr>
              <a:t>64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1219200"/>
            <a:ext cx="6540500" cy="294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035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Date Placeholder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smtClean="0">
                <a:cs typeface="Arial" charset="0"/>
              </a:rPr>
              <a:t>WEP 280</a:t>
            </a:r>
            <a:endParaRPr lang="en-US" sz="1400">
              <a:cs typeface="Arial" charset="0"/>
            </a:endParaRPr>
          </a:p>
        </p:txBody>
      </p:sp>
      <p:sp>
        <p:nvSpPr>
          <p:cNvPr id="19458" name="Footer Placeholder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smtClean="0">
                <a:cs typeface="Arial" charset="0"/>
              </a:rPr>
              <a:t>Robot perception</a:t>
            </a:r>
            <a:endParaRPr lang="en-US" sz="1400">
              <a:cs typeface="Arial" charset="0"/>
            </a:endParaRPr>
          </a:p>
        </p:txBody>
      </p:sp>
      <p:sp>
        <p:nvSpPr>
          <p:cNvPr id="19459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cs typeface="Arial" charset="0"/>
              </a:rPr>
              <a:t>Slide </a:t>
            </a:r>
            <a:fld id="{05065644-2A1C-9C4A-8E48-162BDB514485}" type="slidenum">
              <a:rPr lang="en-US" sz="1400">
                <a:cs typeface="Arial" charset="0"/>
              </a:rPr>
              <a:pPr eaLnBrk="1" hangingPunct="1"/>
              <a:t>65</a:t>
            </a:fld>
            <a:endParaRPr lang="en-US" sz="1400">
              <a:cs typeface="Arial" charset="0"/>
            </a:endParaRPr>
          </a:p>
        </p:txBody>
      </p:sp>
      <p:sp>
        <p:nvSpPr>
          <p:cNvPr id="1946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>
                <a:latin typeface="Arial" charset="0"/>
                <a:cs typeface="Arial" charset="0"/>
              </a:rPr>
              <a:t> Sensor static characteristics</a:t>
            </a:r>
          </a:p>
        </p:txBody>
      </p:sp>
      <p:sp>
        <p:nvSpPr>
          <p:cNvPr id="1946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76400"/>
            <a:ext cx="8255000" cy="4484688"/>
          </a:xfrm>
        </p:spPr>
        <p:txBody>
          <a:bodyPr/>
          <a:lstStyle/>
          <a:p>
            <a:r>
              <a:rPr lang="en-US" dirty="0">
                <a:latin typeface="Times New Roman" charset="0"/>
                <a:ea typeface="Arial" charset="0"/>
              </a:rPr>
              <a:t>Accuracy</a:t>
            </a:r>
          </a:p>
          <a:p>
            <a:r>
              <a:rPr lang="en-US" dirty="0">
                <a:solidFill>
                  <a:srgbClr val="800000"/>
                </a:solidFill>
                <a:latin typeface="Times New Roman" charset="0"/>
                <a:ea typeface="Arial" charset="0"/>
              </a:rPr>
              <a:t>Calibration</a:t>
            </a:r>
          </a:p>
          <a:p>
            <a:r>
              <a:rPr lang="en-US" dirty="0">
                <a:latin typeface="Times New Roman" charset="0"/>
                <a:ea typeface="Arial" charset="0"/>
              </a:rPr>
              <a:t>Errors </a:t>
            </a:r>
          </a:p>
          <a:p>
            <a:r>
              <a:rPr lang="en-US" dirty="0">
                <a:solidFill>
                  <a:srgbClr val="800000"/>
                </a:solidFill>
                <a:latin typeface="Times New Roman" charset="0"/>
                <a:ea typeface="Arial" charset="0"/>
              </a:rPr>
              <a:t>Precision</a:t>
            </a:r>
          </a:p>
          <a:p>
            <a:r>
              <a:rPr lang="en-US" dirty="0">
                <a:latin typeface="Times New Roman" charset="0"/>
                <a:ea typeface="Arial" charset="0"/>
              </a:rPr>
              <a:t>Sensitivity</a:t>
            </a:r>
          </a:p>
          <a:p>
            <a:r>
              <a:rPr lang="en-US" dirty="0">
                <a:solidFill>
                  <a:srgbClr val="800000"/>
                </a:solidFill>
                <a:latin typeface="Times New Roman" charset="0"/>
                <a:ea typeface="Arial" charset="0"/>
              </a:rPr>
              <a:t>Gain</a:t>
            </a:r>
          </a:p>
          <a:p>
            <a:r>
              <a:rPr lang="en-US" dirty="0">
                <a:latin typeface="Times New Roman" charset="0"/>
                <a:ea typeface="Arial" charset="0"/>
              </a:rPr>
              <a:t>Full scale input &amp; </a:t>
            </a:r>
            <a:r>
              <a:rPr lang="en-US" dirty="0" smtClean="0">
                <a:latin typeface="Times New Roman" charset="0"/>
                <a:ea typeface="Arial" charset="0"/>
              </a:rPr>
              <a:t>output</a:t>
            </a:r>
          </a:p>
          <a:p>
            <a:r>
              <a:rPr lang="en-US" dirty="0" smtClean="0">
                <a:solidFill>
                  <a:srgbClr val="800000"/>
                </a:solidFill>
                <a:latin typeface="Times New Roman" charset="0"/>
                <a:ea typeface="Arial" charset="0"/>
              </a:rPr>
              <a:t>Dynamic range</a:t>
            </a:r>
            <a:endParaRPr lang="en-US" dirty="0">
              <a:solidFill>
                <a:srgbClr val="800000"/>
              </a:solidFill>
              <a:latin typeface="Times New Roman" charset="0"/>
              <a:ea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51971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Date Placeholder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smtClean="0">
                <a:cs typeface="Arial" charset="0"/>
              </a:rPr>
              <a:t>WEP 280</a:t>
            </a:r>
            <a:endParaRPr lang="en-US" sz="1400">
              <a:cs typeface="Arial" charset="0"/>
            </a:endParaRPr>
          </a:p>
        </p:txBody>
      </p:sp>
      <p:sp>
        <p:nvSpPr>
          <p:cNvPr id="20482" name="Footer Placeholder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smtClean="0">
                <a:cs typeface="Arial" charset="0"/>
              </a:rPr>
              <a:t>Robot perception</a:t>
            </a:r>
            <a:endParaRPr lang="en-US" sz="1400">
              <a:cs typeface="Arial" charset="0"/>
            </a:endParaRPr>
          </a:p>
        </p:txBody>
      </p:sp>
      <p:sp>
        <p:nvSpPr>
          <p:cNvPr id="20483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cs typeface="Arial" charset="0"/>
              </a:rPr>
              <a:t>Slide </a:t>
            </a:r>
            <a:fld id="{0C3CBFE5-B8DC-B74D-B45B-B50C0736EBC1}" type="slidenum">
              <a:rPr lang="en-US" sz="1400">
                <a:cs typeface="Arial" charset="0"/>
              </a:rPr>
              <a:pPr eaLnBrk="1" hangingPunct="1"/>
              <a:t>66</a:t>
            </a:fld>
            <a:endParaRPr lang="en-US" sz="1400">
              <a:cs typeface="Arial" charset="0"/>
            </a:endParaRPr>
          </a:p>
        </p:txBody>
      </p:sp>
      <p:sp>
        <p:nvSpPr>
          <p:cNvPr id="2048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>
                <a:latin typeface="Arial" charset="0"/>
                <a:cs typeface="Arial" charset="0"/>
              </a:rPr>
              <a:t> Sensor static characteristics</a:t>
            </a:r>
          </a:p>
        </p:txBody>
      </p:sp>
      <p:sp>
        <p:nvSpPr>
          <p:cNvPr id="2048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76400"/>
            <a:ext cx="8255000" cy="4560888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>
                <a:latin typeface="Times New Roman" charset="0"/>
                <a:ea typeface="Arial" charset="0"/>
              </a:rPr>
              <a:t>Threshold</a:t>
            </a:r>
          </a:p>
          <a:p>
            <a:pPr>
              <a:lnSpc>
                <a:spcPct val="90000"/>
              </a:lnSpc>
            </a:pPr>
            <a:r>
              <a:rPr lang="en-US">
                <a:solidFill>
                  <a:srgbClr val="800000"/>
                </a:solidFill>
                <a:latin typeface="Times New Roman" charset="0"/>
                <a:ea typeface="Arial" charset="0"/>
              </a:rPr>
              <a:t>Resolution</a:t>
            </a:r>
          </a:p>
          <a:p>
            <a:pPr>
              <a:lnSpc>
                <a:spcPct val="90000"/>
              </a:lnSpc>
            </a:pPr>
            <a:r>
              <a:rPr lang="en-US">
                <a:latin typeface="Times New Roman" charset="0"/>
                <a:ea typeface="Arial" charset="0"/>
              </a:rPr>
              <a:t>Response</a:t>
            </a:r>
          </a:p>
          <a:p>
            <a:pPr>
              <a:lnSpc>
                <a:spcPct val="90000"/>
              </a:lnSpc>
            </a:pPr>
            <a:r>
              <a:rPr lang="en-US">
                <a:solidFill>
                  <a:srgbClr val="800000"/>
                </a:solidFill>
                <a:latin typeface="Times New Roman" charset="0"/>
                <a:ea typeface="Arial" charset="0"/>
              </a:rPr>
              <a:t>Response time</a:t>
            </a:r>
          </a:p>
          <a:p>
            <a:pPr>
              <a:lnSpc>
                <a:spcPct val="90000"/>
              </a:lnSpc>
            </a:pPr>
            <a:r>
              <a:rPr lang="en-US">
                <a:latin typeface="Times New Roman" charset="0"/>
                <a:ea typeface="Arial" charset="0"/>
              </a:rPr>
              <a:t>Precision</a:t>
            </a:r>
          </a:p>
          <a:p>
            <a:pPr>
              <a:lnSpc>
                <a:spcPct val="90000"/>
              </a:lnSpc>
            </a:pPr>
            <a:r>
              <a:rPr lang="en-US">
                <a:solidFill>
                  <a:srgbClr val="800000"/>
                </a:solidFill>
                <a:latin typeface="Times New Roman" charset="0"/>
                <a:ea typeface="Arial" charset="0"/>
              </a:rPr>
              <a:t>Linearity</a:t>
            </a:r>
          </a:p>
          <a:p>
            <a:pPr>
              <a:lnSpc>
                <a:spcPct val="90000"/>
              </a:lnSpc>
            </a:pPr>
            <a:r>
              <a:rPr lang="en-US">
                <a:latin typeface="Times New Roman" charset="0"/>
                <a:ea typeface="Arial" charset="0"/>
              </a:rPr>
              <a:t>****Repeatability</a:t>
            </a:r>
          </a:p>
          <a:p>
            <a:pPr>
              <a:lnSpc>
                <a:spcPct val="90000"/>
              </a:lnSpc>
            </a:pPr>
            <a:r>
              <a:rPr lang="en-US">
                <a:solidFill>
                  <a:srgbClr val="800000"/>
                </a:solidFill>
                <a:latin typeface="Times New Roman" charset="0"/>
                <a:ea typeface="Arial" charset="0"/>
              </a:rPr>
              <a:t>****Uncertainty</a:t>
            </a:r>
          </a:p>
        </p:txBody>
      </p:sp>
    </p:spTree>
    <p:extLst>
      <p:ext uri="{BB962C8B-B14F-4D97-AF65-F5344CB8AC3E}">
        <p14:creationId xmlns:p14="http://schemas.microsoft.com/office/powerpoint/2010/main" val="32231999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Measurement models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498947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Measurement 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371600"/>
            <a:ext cx="8458200" cy="4800600"/>
          </a:xfrm>
        </p:spPr>
        <p:txBody>
          <a:bodyPr/>
          <a:lstStyle/>
          <a:p>
            <a:r>
              <a:rPr lang="en-US" sz="2800" dirty="0" smtClean="0"/>
              <a:t>Environment </a:t>
            </a:r>
            <a:r>
              <a:rPr lang="en-US" sz="2800" i="1" dirty="0" smtClean="0"/>
              <a:t>measurement models</a:t>
            </a:r>
            <a:r>
              <a:rPr lang="en-US" sz="2800" dirty="0" smtClean="0"/>
              <a:t> comprise the </a:t>
            </a:r>
            <a:r>
              <a:rPr lang="en-US" sz="2800" b="1" dirty="0" smtClean="0"/>
              <a:t>second</a:t>
            </a:r>
            <a:r>
              <a:rPr lang="en-US" sz="2800" dirty="0" smtClean="0"/>
              <a:t> </a:t>
            </a:r>
            <a:r>
              <a:rPr lang="en-US" sz="2800" u="sng" dirty="0" smtClean="0"/>
              <a:t>domain-specific model</a:t>
            </a:r>
            <a:r>
              <a:rPr lang="en-US" sz="2800" dirty="0" smtClean="0"/>
              <a:t> in probabilistic robotics, next to motion models.</a:t>
            </a:r>
          </a:p>
          <a:p>
            <a:r>
              <a:rPr lang="en-US" sz="2800" dirty="0" smtClean="0">
                <a:solidFill>
                  <a:srgbClr val="800000"/>
                </a:solidFill>
              </a:rPr>
              <a:t>Measurement models describe the </a:t>
            </a:r>
            <a:r>
              <a:rPr lang="en-US" sz="2800" u="sng" dirty="0" smtClean="0">
                <a:solidFill>
                  <a:srgbClr val="800000"/>
                </a:solidFill>
              </a:rPr>
              <a:t>formation process</a:t>
            </a:r>
            <a:r>
              <a:rPr lang="en-US" sz="2800" dirty="0" smtClean="0">
                <a:solidFill>
                  <a:srgbClr val="800000"/>
                </a:solidFill>
              </a:rPr>
              <a:t> by which </a:t>
            </a:r>
            <a:r>
              <a:rPr lang="en-US" sz="2800" u="sng" dirty="0" smtClean="0">
                <a:solidFill>
                  <a:srgbClr val="800000"/>
                </a:solidFill>
              </a:rPr>
              <a:t>sensor measurement</a:t>
            </a:r>
            <a:r>
              <a:rPr lang="en-US" sz="2800" dirty="0" smtClean="0">
                <a:solidFill>
                  <a:srgbClr val="800000"/>
                </a:solidFill>
              </a:rPr>
              <a:t> are generated in the physical world. </a:t>
            </a:r>
          </a:p>
          <a:p>
            <a:r>
              <a:rPr lang="en-US" sz="2800" dirty="0" smtClean="0"/>
              <a:t>The specific model depends on the sensor.</a:t>
            </a:r>
          </a:p>
          <a:p>
            <a:r>
              <a:rPr lang="en-US" sz="2800" u="sng" dirty="0" smtClean="0">
                <a:solidFill>
                  <a:srgbClr val="800000"/>
                </a:solidFill>
              </a:rPr>
              <a:t>Cameras</a:t>
            </a:r>
            <a:r>
              <a:rPr lang="en-US" sz="2800" dirty="0" smtClean="0">
                <a:solidFill>
                  <a:srgbClr val="800000"/>
                </a:solidFill>
              </a:rPr>
              <a:t> are best modeled by </a:t>
            </a:r>
            <a:r>
              <a:rPr lang="en-US" sz="2800" u="sng" dirty="0" smtClean="0">
                <a:solidFill>
                  <a:srgbClr val="800000"/>
                </a:solidFill>
              </a:rPr>
              <a:t>projective geometry</a:t>
            </a:r>
          </a:p>
          <a:p>
            <a:r>
              <a:rPr lang="en-US" sz="2800" u="sng" dirty="0" smtClean="0"/>
              <a:t>Sonars</a:t>
            </a:r>
            <a:r>
              <a:rPr lang="en-US" sz="2800" dirty="0" smtClean="0"/>
              <a:t> are best modeled by modeling the propagation and reflection of </a:t>
            </a:r>
            <a:r>
              <a:rPr lang="en-US" sz="2800" u="sng" dirty="0" smtClean="0"/>
              <a:t>pressure waves</a:t>
            </a:r>
            <a:r>
              <a:rPr lang="en-US" sz="2800" dirty="0" smtClean="0"/>
              <a:t>.</a:t>
            </a:r>
          </a:p>
          <a:p>
            <a:endParaRPr lang="en-US" sz="2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WEP 280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Robot perception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Slide </a:t>
            </a:r>
            <a:fld id="{9FF87144-A1C4-A743-BC37-8C2BB1B2E564}" type="slidenum">
              <a:rPr lang="en-US" smtClean="0"/>
              <a:pPr>
                <a:defRPr/>
              </a:pPr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45920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Sensor 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524000"/>
            <a:ext cx="8382000" cy="1981200"/>
          </a:xfrm>
        </p:spPr>
        <p:txBody>
          <a:bodyPr/>
          <a:lstStyle/>
          <a:p>
            <a:r>
              <a:rPr lang="en-US" sz="2800" dirty="0" smtClean="0"/>
              <a:t>The sensor models account for the </a:t>
            </a:r>
            <a:r>
              <a:rPr lang="en-US" sz="2800" u="sng" dirty="0" smtClean="0"/>
              <a:t>inherent uncertainty </a:t>
            </a:r>
            <a:r>
              <a:rPr lang="en-US" sz="2800" dirty="0" smtClean="0"/>
              <a:t>in the robot’s sensors.</a:t>
            </a:r>
          </a:p>
          <a:p>
            <a:r>
              <a:rPr lang="en-US" sz="2800" dirty="0" smtClean="0">
                <a:solidFill>
                  <a:srgbClr val="800000"/>
                </a:solidFill>
              </a:rPr>
              <a:t>The measurement model is defined as a </a:t>
            </a:r>
            <a:r>
              <a:rPr lang="en-US" sz="2800" u="sng" dirty="0" smtClean="0">
                <a:solidFill>
                  <a:srgbClr val="800000"/>
                </a:solidFill>
              </a:rPr>
              <a:t>conditional probability distribution</a:t>
            </a:r>
            <a:r>
              <a:rPr lang="en-US" sz="2800" dirty="0" smtClean="0">
                <a:solidFill>
                  <a:srgbClr val="800000"/>
                </a:solidFill>
              </a:rPr>
              <a:t>:</a:t>
            </a:r>
            <a:endParaRPr lang="en-US" sz="2800" dirty="0">
              <a:solidFill>
                <a:srgbClr val="800000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WEP 280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Robot perception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Slide </a:t>
            </a:r>
            <a:fld id="{9FF87144-A1C4-A743-BC37-8C2BB1B2E564}" type="slidenum">
              <a:rPr lang="en-US" smtClean="0"/>
              <a:pPr>
                <a:defRPr/>
              </a:pPr>
              <a:t>69</a:t>
            </a:fld>
            <a:endParaRPr lang="en-US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09770447"/>
              </p:ext>
            </p:extLst>
          </p:nvPr>
        </p:nvGraphicFramePr>
        <p:xfrm>
          <a:off x="3810000" y="4190999"/>
          <a:ext cx="1524000" cy="4626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7" name="Equation" r:id="rId3" imgW="711200" imgH="215900" progId="Equation.3">
                  <p:embed/>
                </p:oleObj>
              </mc:Choice>
              <mc:Fallback>
                <p:oleObj name="Equation" r:id="rId3" imgW="7112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810000" y="4190999"/>
                        <a:ext cx="1524000" cy="46264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5334000" y="4953000"/>
            <a:ext cx="7145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3366"/>
                </a:solidFill>
                <a:latin typeface="Times New Roman"/>
                <a:cs typeface="Times New Roman"/>
              </a:rPr>
              <a:t>map</a:t>
            </a:r>
            <a:endParaRPr lang="en-US" sz="2400" dirty="0">
              <a:solidFill>
                <a:srgbClr val="003366"/>
              </a:solidFill>
              <a:latin typeface="Times New Roman"/>
              <a:cs typeface="Times New Roman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419600" y="3352800"/>
            <a:ext cx="14754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3366"/>
                </a:solidFill>
                <a:latin typeface="Times New Roman"/>
                <a:cs typeface="Times New Roman"/>
              </a:rPr>
              <a:t>robot pose</a:t>
            </a:r>
            <a:endParaRPr lang="en-US" sz="2400" dirty="0">
              <a:solidFill>
                <a:srgbClr val="003366"/>
              </a:solidFill>
              <a:latin typeface="Times New Roman"/>
              <a:cs typeface="Times New Roman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895600" y="4953000"/>
            <a:ext cx="11075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3366"/>
                </a:solidFill>
                <a:latin typeface="Times New Roman"/>
                <a:cs typeface="Times New Roman"/>
              </a:rPr>
              <a:t>reading</a:t>
            </a:r>
            <a:endParaRPr lang="en-US" sz="2400" dirty="0">
              <a:solidFill>
                <a:srgbClr val="003366"/>
              </a:solidFill>
              <a:latin typeface="Times New Roman"/>
              <a:cs typeface="Times New Roman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4648200" y="3810000"/>
            <a:ext cx="152400" cy="533400"/>
          </a:xfrm>
          <a:prstGeom prst="straightConnector1">
            <a:avLst/>
          </a:prstGeom>
          <a:ln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 flipV="1">
            <a:off x="5029200" y="4572000"/>
            <a:ext cx="533400" cy="457200"/>
          </a:xfrm>
          <a:prstGeom prst="straightConnector1">
            <a:avLst/>
          </a:prstGeom>
          <a:ln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3886200" y="4572000"/>
            <a:ext cx="381000" cy="533400"/>
          </a:xfrm>
          <a:prstGeom prst="straightConnector1">
            <a:avLst/>
          </a:prstGeom>
          <a:ln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50650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382000" cy="762000"/>
          </a:xfrm>
        </p:spPr>
        <p:txBody>
          <a:bodyPr/>
          <a:lstStyle/>
          <a:p>
            <a:r>
              <a:rPr lang="en-US" sz="3200" dirty="0" smtClean="0"/>
              <a:t>Perception for mobile robots</a:t>
            </a:r>
            <a:endParaRPr lang="en-US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WEP 280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Robot perception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Slide </a:t>
            </a:r>
            <a:fld id="{9FF87144-A1C4-A743-BC37-8C2BB1B2E564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743200" y="5257800"/>
            <a:ext cx="2893165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latin typeface="Times New Roman"/>
                <a:cs typeface="Times New Roman"/>
              </a:rPr>
              <a:t>Raw Data</a:t>
            </a:r>
          </a:p>
          <a:p>
            <a:pPr algn="ctr"/>
            <a:r>
              <a:rPr lang="en-US" sz="2000" dirty="0" smtClean="0">
                <a:latin typeface="Times New Roman"/>
                <a:cs typeface="Times New Roman"/>
              </a:rPr>
              <a:t>Vision, laser, sound, smell</a:t>
            </a: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743200" y="3962400"/>
            <a:ext cx="2905763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latin typeface="Times New Roman"/>
                <a:cs typeface="Times New Roman"/>
              </a:rPr>
              <a:t>Features</a:t>
            </a:r>
          </a:p>
          <a:p>
            <a:pPr algn="ctr"/>
            <a:r>
              <a:rPr lang="en-US" sz="2000" dirty="0" smtClean="0">
                <a:latin typeface="Times New Roman"/>
                <a:cs typeface="Times New Roman"/>
              </a:rPr>
              <a:t>Lines, contours, colors, …</a:t>
            </a: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95600" y="2590800"/>
            <a:ext cx="2489358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latin typeface="Times New Roman"/>
                <a:cs typeface="Times New Roman"/>
              </a:rPr>
              <a:t>Objects</a:t>
            </a:r>
          </a:p>
          <a:p>
            <a:pPr algn="ctr"/>
            <a:r>
              <a:rPr lang="en-US" sz="2000" dirty="0" smtClean="0">
                <a:latin typeface="Times New Roman"/>
                <a:cs typeface="Times New Roman"/>
              </a:rPr>
              <a:t>Doors, humans, car,…</a:t>
            </a: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057400" y="1219200"/>
            <a:ext cx="4173639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latin typeface="Times New Roman"/>
                <a:cs typeface="Times New Roman"/>
              </a:rPr>
              <a:t>Places/Situations</a:t>
            </a:r>
          </a:p>
          <a:p>
            <a:pPr algn="ctr"/>
            <a:r>
              <a:rPr lang="en-US" sz="2000" dirty="0" smtClean="0">
                <a:latin typeface="Times New Roman"/>
                <a:cs typeface="Times New Roman"/>
              </a:rPr>
              <a:t>A specific room, meeting, situation, …</a:t>
            </a:r>
            <a:endParaRPr lang="en-US" sz="2000" dirty="0">
              <a:latin typeface="Times New Roman"/>
              <a:cs typeface="Times New Roman"/>
            </a:endParaRPr>
          </a:p>
        </p:txBody>
      </p:sp>
      <p:cxnSp>
        <p:nvCxnSpPr>
          <p:cNvPr id="12" name="Straight Arrow Connector 11"/>
          <p:cNvCxnSpPr>
            <a:stCxn id="10" idx="2"/>
            <a:endCxn id="9" idx="0"/>
          </p:cNvCxnSpPr>
          <p:nvPr/>
        </p:nvCxnSpPr>
        <p:spPr>
          <a:xfrm flipH="1">
            <a:off x="4140279" y="2050197"/>
            <a:ext cx="3941" cy="540603"/>
          </a:xfrm>
          <a:prstGeom prst="straightConnector1">
            <a:avLst/>
          </a:prstGeom>
          <a:ln>
            <a:solidFill>
              <a:srgbClr val="00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4114800" y="3429000"/>
            <a:ext cx="3941" cy="540603"/>
          </a:xfrm>
          <a:prstGeom prst="straightConnector1">
            <a:avLst/>
          </a:prstGeom>
          <a:ln>
            <a:solidFill>
              <a:srgbClr val="00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4114800" y="4724400"/>
            <a:ext cx="3941" cy="540603"/>
          </a:xfrm>
          <a:prstGeom prst="straightConnector1">
            <a:avLst/>
          </a:prstGeom>
          <a:ln>
            <a:solidFill>
              <a:srgbClr val="00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Left Arrow 16"/>
          <p:cNvSpPr/>
          <p:nvPr/>
        </p:nvSpPr>
        <p:spPr>
          <a:xfrm rot="5400000" flipV="1">
            <a:off x="-876299" y="3238500"/>
            <a:ext cx="4876801" cy="685801"/>
          </a:xfrm>
          <a:prstGeom prst="leftArrow">
            <a:avLst/>
          </a:prstGeom>
          <a:solidFill>
            <a:srgbClr val="6699FF"/>
          </a:solidFill>
          <a:ln>
            <a:solidFill>
              <a:srgbClr val="6699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Times New Roman"/>
                <a:cs typeface="Times New Roman"/>
              </a:rPr>
              <a:t>Compressing information</a:t>
            </a:r>
            <a:endParaRPr lang="en-US" sz="2400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477000" y="4876800"/>
            <a:ext cx="171072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b="1" dirty="0" smtClean="0">
                <a:solidFill>
                  <a:srgbClr val="800000"/>
                </a:solidFill>
                <a:latin typeface="Times New Roman"/>
                <a:cs typeface="Times New Roman"/>
              </a:rPr>
              <a:t>Models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>
                <a:solidFill>
                  <a:srgbClr val="800000"/>
                </a:solidFill>
                <a:latin typeface="Times New Roman"/>
                <a:cs typeface="Times New Roman"/>
              </a:rPr>
              <a:t>imposed</a:t>
            </a:r>
            <a:endParaRPr lang="en-US" dirty="0">
              <a:solidFill>
                <a:srgbClr val="800000"/>
              </a:solidFill>
              <a:latin typeface="Times New Roman"/>
              <a:cs typeface="Times New Roman"/>
            </a:endParaRPr>
          </a:p>
          <a:p>
            <a:pPr marL="742950" lvl="1" indent="-285750">
              <a:buFont typeface="Arial"/>
              <a:buChar char="•"/>
            </a:pPr>
            <a:r>
              <a:rPr lang="en-US" dirty="0" smtClean="0">
                <a:solidFill>
                  <a:srgbClr val="800000"/>
                </a:solidFill>
                <a:latin typeface="Times New Roman"/>
                <a:cs typeface="Times New Roman"/>
              </a:rPr>
              <a:t>learned</a:t>
            </a:r>
            <a:endParaRPr lang="en-US" dirty="0">
              <a:solidFill>
                <a:srgbClr val="800000"/>
              </a:solidFill>
              <a:latin typeface="Times New Roman"/>
              <a:cs typeface="Times New Roman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629400" y="3276600"/>
            <a:ext cx="171072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b="1" dirty="0" smtClean="0">
                <a:solidFill>
                  <a:srgbClr val="800000"/>
                </a:solidFill>
                <a:latin typeface="Times New Roman"/>
                <a:cs typeface="Times New Roman"/>
              </a:rPr>
              <a:t>Models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>
                <a:solidFill>
                  <a:srgbClr val="800000"/>
                </a:solidFill>
                <a:latin typeface="Times New Roman"/>
                <a:cs typeface="Times New Roman"/>
              </a:rPr>
              <a:t>imposed</a:t>
            </a:r>
            <a:endParaRPr lang="en-US" dirty="0">
              <a:solidFill>
                <a:srgbClr val="800000"/>
              </a:solidFill>
              <a:latin typeface="Times New Roman"/>
              <a:cs typeface="Times New Roman"/>
            </a:endParaRPr>
          </a:p>
          <a:p>
            <a:pPr marL="742950" lvl="1" indent="-285750">
              <a:buFont typeface="Arial"/>
              <a:buChar char="•"/>
            </a:pPr>
            <a:r>
              <a:rPr lang="en-US" dirty="0" smtClean="0">
                <a:solidFill>
                  <a:srgbClr val="800000"/>
                </a:solidFill>
                <a:latin typeface="Times New Roman"/>
                <a:cs typeface="Times New Roman"/>
              </a:rPr>
              <a:t>learned</a:t>
            </a:r>
            <a:endParaRPr lang="en-US" dirty="0">
              <a:solidFill>
                <a:srgbClr val="800000"/>
              </a:solidFill>
              <a:latin typeface="Times New Roman"/>
              <a:cs typeface="Times New Roman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248400" y="1524000"/>
            <a:ext cx="32004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b="1" dirty="0" smtClean="0">
                <a:solidFill>
                  <a:srgbClr val="800000"/>
                </a:solidFill>
                <a:latin typeface="Times New Roman"/>
                <a:cs typeface="Times New Roman"/>
              </a:rPr>
              <a:t>Functional/contextual relationship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>
                <a:solidFill>
                  <a:srgbClr val="800000"/>
                </a:solidFill>
                <a:latin typeface="Times New Roman"/>
                <a:cs typeface="Times New Roman"/>
              </a:rPr>
              <a:t>imposed</a:t>
            </a:r>
            <a:endParaRPr lang="en-US" dirty="0">
              <a:solidFill>
                <a:srgbClr val="800000"/>
              </a:solidFill>
              <a:latin typeface="Times New Roman"/>
              <a:cs typeface="Times New Roman"/>
            </a:endParaRPr>
          </a:p>
          <a:p>
            <a:pPr marL="742950" lvl="1" indent="-285750">
              <a:buFont typeface="Arial"/>
              <a:buChar char="•"/>
            </a:pPr>
            <a:r>
              <a:rPr lang="en-US" dirty="0" smtClean="0">
                <a:solidFill>
                  <a:srgbClr val="800000"/>
                </a:solidFill>
                <a:latin typeface="Times New Roman"/>
                <a:cs typeface="Times New Roman"/>
              </a:rPr>
              <a:t>learned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>
                <a:solidFill>
                  <a:srgbClr val="800000"/>
                </a:solidFill>
                <a:latin typeface="Times New Roman"/>
                <a:cs typeface="Times New Roman"/>
              </a:rPr>
              <a:t>spatial/temporal</a:t>
            </a:r>
            <a:endParaRPr lang="en-US" dirty="0">
              <a:solidFill>
                <a:srgbClr val="800000"/>
              </a:solidFill>
              <a:latin typeface="Times New Roman"/>
              <a:cs typeface="Times New Roman"/>
            </a:endParaRPr>
          </a:p>
        </p:txBody>
      </p:sp>
      <p:sp>
        <p:nvSpPr>
          <p:cNvPr id="21" name="Left Arrow 20"/>
          <p:cNvSpPr/>
          <p:nvPr/>
        </p:nvSpPr>
        <p:spPr>
          <a:xfrm>
            <a:off x="4343400" y="2209800"/>
            <a:ext cx="1981200" cy="152400"/>
          </a:xfrm>
          <a:prstGeom prst="leftArrow">
            <a:avLst/>
          </a:prstGeom>
          <a:solidFill>
            <a:srgbClr val="6699FF"/>
          </a:solidFill>
          <a:ln>
            <a:solidFill>
              <a:srgbClr val="6699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Left Arrow 21"/>
          <p:cNvSpPr/>
          <p:nvPr/>
        </p:nvSpPr>
        <p:spPr>
          <a:xfrm>
            <a:off x="4495800" y="3581400"/>
            <a:ext cx="1981200" cy="152400"/>
          </a:xfrm>
          <a:prstGeom prst="leftArrow">
            <a:avLst/>
          </a:prstGeom>
          <a:solidFill>
            <a:srgbClr val="6699FF"/>
          </a:solidFill>
          <a:ln>
            <a:solidFill>
              <a:srgbClr val="6699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Left Arrow 22"/>
          <p:cNvSpPr/>
          <p:nvPr/>
        </p:nvSpPr>
        <p:spPr>
          <a:xfrm>
            <a:off x="4495800" y="5029200"/>
            <a:ext cx="1981200" cy="152400"/>
          </a:xfrm>
          <a:prstGeom prst="leftArrow">
            <a:avLst/>
          </a:prstGeom>
          <a:solidFill>
            <a:srgbClr val="6699FF"/>
          </a:solidFill>
          <a:ln>
            <a:solidFill>
              <a:srgbClr val="6699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3447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Sonar Range Scan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WEP 280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Robot perception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Slide </a:t>
            </a:r>
            <a:fld id="{9FF87144-A1C4-A743-BC37-8C2BB1B2E564}" type="slidenum">
              <a:rPr lang="en-US" smtClean="0"/>
              <a:pPr>
                <a:defRPr/>
              </a:pPr>
              <a:t>70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1371600"/>
            <a:ext cx="5257800" cy="5189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77501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914400"/>
          </a:xfrm>
        </p:spPr>
        <p:txBody>
          <a:bodyPr/>
          <a:lstStyle/>
          <a:p>
            <a:r>
              <a:rPr lang="en-US" dirty="0" smtClean="0"/>
              <a:t>Sensor noise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371600"/>
            <a:ext cx="8610600" cy="4637088"/>
          </a:xfrm>
        </p:spPr>
        <p:txBody>
          <a:bodyPr/>
          <a:lstStyle/>
          <a:p>
            <a:r>
              <a:rPr lang="en-US" sz="2800" dirty="0" smtClean="0"/>
              <a:t>The </a:t>
            </a:r>
            <a:r>
              <a:rPr lang="en-US" sz="2800" u="sng" dirty="0" smtClean="0"/>
              <a:t>inability</a:t>
            </a:r>
            <a:r>
              <a:rPr lang="en-US" sz="2800" dirty="0" smtClean="0"/>
              <a:t> of a sensor to </a:t>
            </a:r>
            <a:r>
              <a:rPr lang="en-US" sz="2800" u="sng" dirty="0" smtClean="0"/>
              <a:t>reliably measure</a:t>
            </a:r>
            <a:r>
              <a:rPr lang="en-US" sz="2800" dirty="0" smtClean="0"/>
              <a:t> range to nearby objects is paraphrased as </a:t>
            </a:r>
            <a:r>
              <a:rPr lang="en-US" sz="2800" u="sng" dirty="0" smtClean="0"/>
              <a:t>sensor noise</a:t>
            </a:r>
            <a:r>
              <a:rPr lang="en-US" sz="2800" dirty="0" smtClean="0"/>
              <a:t>.</a:t>
            </a:r>
          </a:p>
          <a:p>
            <a:r>
              <a:rPr lang="en-US" sz="2800" dirty="0" smtClean="0">
                <a:solidFill>
                  <a:srgbClr val="800000"/>
                </a:solidFill>
              </a:rPr>
              <a:t>For </a:t>
            </a:r>
            <a:r>
              <a:rPr lang="en-US" sz="2800" u="sng" dirty="0" smtClean="0">
                <a:solidFill>
                  <a:srgbClr val="800000"/>
                </a:solidFill>
              </a:rPr>
              <a:t>sonar</a:t>
            </a:r>
            <a:r>
              <a:rPr lang="en-US" sz="2800" dirty="0" smtClean="0">
                <a:solidFill>
                  <a:srgbClr val="800000"/>
                </a:solidFill>
              </a:rPr>
              <a:t> this noise is quite </a:t>
            </a:r>
            <a:r>
              <a:rPr lang="en-US" sz="2800" u="sng" dirty="0" smtClean="0">
                <a:solidFill>
                  <a:srgbClr val="800000"/>
                </a:solidFill>
              </a:rPr>
              <a:t>predictable</a:t>
            </a:r>
            <a:r>
              <a:rPr lang="en-US" sz="2800" dirty="0" smtClean="0">
                <a:solidFill>
                  <a:srgbClr val="800000"/>
                </a:solidFill>
              </a:rPr>
              <a:t> (specular surfaces).</a:t>
            </a:r>
          </a:p>
          <a:p>
            <a:r>
              <a:rPr lang="en-US" sz="2800" dirty="0" smtClean="0"/>
              <a:t>The likelihood of this to happen depends on:</a:t>
            </a:r>
          </a:p>
          <a:p>
            <a:pPr lvl="1"/>
            <a:r>
              <a:rPr lang="en-US" sz="2400" dirty="0" smtClean="0"/>
              <a:t>surface </a:t>
            </a:r>
            <a:r>
              <a:rPr lang="en-US" sz="2400" u="sng" dirty="0" smtClean="0"/>
              <a:t>material</a:t>
            </a:r>
            <a:r>
              <a:rPr lang="en-US" sz="2400" dirty="0" smtClean="0"/>
              <a:t>, </a:t>
            </a:r>
          </a:p>
          <a:p>
            <a:pPr lvl="1"/>
            <a:r>
              <a:rPr lang="en-US" sz="2400" dirty="0" smtClean="0">
                <a:solidFill>
                  <a:srgbClr val="008000"/>
                </a:solidFill>
              </a:rPr>
              <a:t>the </a:t>
            </a:r>
            <a:r>
              <a:rPr lang="en-US" sz="2400" u="sng" dirty="0" smtClean="0">
                <a:solidFill>
                  <a:srgbClr val="008000"/>
                </a:solidFill>
              </a:rPr>
              <a:t>angle</a:t>
            </a:r>
            <a:r>
              <a:rPr lang="en-US" sz="2400" dirty="0" smtClean="0">
                <a:solidFill>
                  <a:srgbClr val="008000"/>
                </a:solidFill>
              </a:rPr>
              <a:t> between surface normal and the direction of the sensor cone.</a:t>
            </a:r>
          </a:p>
          <a:p>
            <a:pPr lvl="1"/>
            <a:r>
              <a:rPr lang="en-US" sz="2400" dirty="0" smtClean="0"/>
              <a:t>the </a:t>
            </a:r>
            <a:r>
              <a:rPr lang="en-US" sz="2400" u="sng" dirty="0" smtClean="0"/>
              <a:t>range</a:t>
            </a:r>
            <a:r>
              <a:rPr lang="en-US" sz="2400" dirty="0" smtClean="0"/>
              <a:t> of the surface</a:t>
            </a:r>
          </a:p>
          <a:p>
            <a:pPr lvl="1"/>
            <a:r>
              <a:rPr lang="en-US" sz="2400" dirty="0" smtClean="0">
                <a:solidFill>
                  <a:srgbClr val="008000"/>
                </a:solidFill>
              </a:rPr>
              <a:t>the </a:t>
            </a:r>
            <a:r>
              <a:rPr lang="en-US" sz="2400" u="sng" dirty="0" smtClean="0">
                <a:solidFill>
                  <a:srgbClr val="008000"/>
                </a:solidFill>
              </a:rPr>
              <a:t>width</a:t>
            </a:r>
            <a:r>
              <a:rPr lang="en-US" sz="2400" dirty="0" smtClean="0">
                <a:solidFill>
                  <a:srgbClr val="008000"/>
                </a:solidFill>
              </a:rPr>
              <a:t> of the main sensor </a:t>
            </a:r>
            <a:r>
              <a:rPr lang="en-US" sz="2400" u="sng" dirty="0" smtClean="0">
                <a:solidFill>
                  <a:srgbClr val="008000"/>
                </a:solidFill>
              </a:rPr>
              <a:t>cone</a:t>
            </a:r>
            <a:r>
              <a:rPr lang="en-US" sz="2400" dirty="0" smtClean="0">
                <a:solidFill>
                  <a:srgbClr val="008000"/>
                </a:solidFill>
              </a:rPr>
              <a:t> </a:t>
            </a:r>
          </a:p>
          <a:p>
            <a:endParaRPr lang="en-US" sz="2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WEP 280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Robot perception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Slide </a:t>
            </a:r>
            <a:fld id="{9FF87144-A1C4-A743-BC37-8C2BB1B2E564}" type="slidenum">
              <a:rPr lang="en-US" smtClean="0"/>
              <a:pPr>
                <a:defRPr/>
              </a:pPr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27807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Sensor 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600200"/>
            <a:ext cx="8458200" cy="4560888"/>
          </a:xfrm>
        </p:spPr>
        <p:txBody>
          <a:bodyPr/>
          <a:lstStyle/>
          <a:p>
            <a:r>
              <a:rPr lang="en-US" dirty="0" smtClean="0"/>
              <a:t>The response characteristics of a sensor depend on variables we prefer </a:t>
            </a:r>
            <a:r>
              <a:rPr lang="en-US" u="sng" dirty="0" smtClean="0"/>
              <a:t>not to make explicit</a:t>
            </a:r>
            <a:r>
              <a:rPr lang="en-US" dirty="0" smtClean="0"/>
              <a:t> since we could not model them for all situations (surface type of a wall).</a:t>
            </a:r>
          </a:p>
          <a:p>
            <a:r>
              <a:rPr lang="en-US" dirty="0" smtClean="0">
                <a:solidFill>
                  <a:srgbClr val="800000"/>
                </a:solidFill>
              </a:rPr>
              <a:t>Probabilistic robotics </a:t>
            </a:r>
            <a:r>
              <a:rPr lang="en-US" i="1" u="sng" dirty="0" smtClean="0">
                <a:solidFill>
                  <a:srgbClr val="800000"/>
                </a:solidFill>
              </a:rPr>
              <a:t>accommodates inaccuracies</a:t>
            </a:r>
            <a:r>
              <a:rPr lang="en-US" dirty="0" smtClean="0">
                <a:solidFill>
                  <a:srgbClr val="800000"/>
                </a:solidFill>
              </a:rPr>
              <a:t> of sensor models by:</a:t>
            </a:r>
          </a:p>
          <a:p>
            <a:pPr lvl="1"/>
            <a:r>
              <a:rPr lang="en-US" sz="2400" u="sng" dirty="0" smtClean="0"/>
              <a:t>modeling</a:t>
            </a:r>
            <a:r>
              <a:rPr lang="en-US" sz="2400" dirty="0" smtClean="0"/>
              <a:t> the measurement process as a conditional probability density </a:t>
            </a:r>
            <a:r>
              <a:rPr lang="en-US" sz="2400" i="1" dirty="0" smtClean="0"/>
              <a:t>p</a:t>
            </a:r>
            <a:r>
              <a:rPr lang="en-US" sz="2400" dirty="0" smtClean="0"/>
              <a:t>(</a:t>
            </a:r>
            <a:r>
              <a:rPr lang="en-US" sz="2400" i="1" dirty="0" err="1" smtClean="0"/>
              <a:t>z</a:t>
            </a:r>
            <a:r>
              <a:rPr lang="en-US" sz="2400" i="1" baseline="-25000" dirty="0" err="1" smtClean="0"/>
              <a:t>t</a:t>
            </a:r>
            <a:r>
              <a:rPr lang="en-US" sz="2400" dirty="0" err="1" smtClean="0"/>
              <a:t>|</a:t>
            </a:r>
            <a:r>
              <a:rPr lang="en-US" sz="2400" i="1" dirty="0" err="1" smtClean="0"/>
              <a:t>x</a:t>
            </a:r>
            <a:r>
              <a:rPr lang="en-US" sz="2400" i="1" baseline="-25000" dirty="0" err="1" smtClean="0"/>
              <a:t>t</a:t>
            </a:r>
            <a:r>
              <a:rPr lang="en-US" sz="2400" dirty="0" smtClean="0"/>
              <a:t>) instead of a deterministic function</a:t>
            </a:r>
          </a:p>
          <a:p>
            <a:pPr lvl="1"/>
            <a:r>
              <a:rPr lang="en-US" sz="2400" dirty="0" smtClean="0">
                <a:solidFill>
                  <a:srgbClr val="008000"/>
                </a:solidFill>
              </a:rPr>
              <a:t>the </a:t>
            </a:r>
            <a:r>
              <a:rPr lang="en-US" sz="2400" u="sng" dirty="0" smtClean="0">
                <a:solidFill>
                  <a:srgbClr val="008000"/>
                </a:solidFill>
              </a:rPr>
              <a:t>uncertainty</a:t>
            </a:r>
            <a:r>
              <a:rPr lang="en-US" sz="2400" dirty="0" smtClean="0">
                <a:solidFill>
                  <a:srgbClr val="008000"/>
                </a:solidFill>
              </a:rPr>
              <a:t> of the model can be </a:t>
            </a:r>
            <a:r>
              <a:rPr lang="en-US" sz="2400" u="sng" dirty="0" smtClean="0">
                <a:solidFill>
                  <a:srgbClr val="008000"/>
                </a:solidFill>
              </a:rPr>
              <a:t>accommodated</a:t>
            </a:r>
            <a:r>
              <a:rPr lang="en-US" sz="2400" dirty="0" smtClean="0">
                <a:solidFill>
                  <a:srgbClr val="008000"/>
                </a:solidFill>
              </a:rPr>
              <a:t> in the non-deterministic aspect of the model.</a:t>
            </a:r>
          </a:p>
          <a:p>
            <a:pPr lvl="1"/>
            <a:r>
              <a:rPr lang="en-US" sz="2400" dirty="0" smtClean="0"/>
              <a:t>In practice we can </a:t>
            </a:r>
            <a:r>
              <a:rPr lang="en-US" sz="2400" u="sng" dirty="0" smtClean="0"/>
              <a:t>get away</a:t>
            </a:r>
            <a:r>
              <a:rPr lang="en-US" sz="2400" dirty="0" smtClean="0"/>
              <a:t> with </a:t>
            </a:r>
            <a:r>
              <a:rPr lang="en-US" sz="2400" u="sng" dirty="0" smtClean="0"/>
              <a:t>extremely crude</a:t>
            </a:r>
            <a:r>
              <a:rPr lang="en-US" sz="2400" dirty="0" smtClean="0"/>
              <a:t> models.</a:t>
            </a:r>
            <a:endParaRPr lang="en-US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WEP 280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Robot perception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Slide </a:t>
            </a:r>
            <a:fld id="{9FF87144-A1C4-A743-BC37-8C2BB1B2E564}" type="slidenum">
              <a:rPr lang="en-US" smtClean="0"/>
              <a:pPr>
                <a:defRPr/>
              </a:pPr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48933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Sensor 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524000"/>
            <a:ext cx="8610600" cy="2667000"/>
          </a:xfrm>
        </p:spPr>
        <p:txBody>
          <a:bodyPr/>
          <a:lstStyle/>
          <a:p>
            <a:r>
              <a:rPr lang="en-US" sz="2800" dirty="0" smtClean="0"/>
              <a:t>Most sensors generate </a:t>
            </a:r>
            <a:r>
              <a:rPr lang="en-US" sz="2800" u="sng" dirty="0" smtClean="0"/>
              <a:t>more than one</a:t>
            </a:r>
            <a:r>
              <a:rPr lang="en-US" sz="2800" dirty="0" smtClean="0"/>
              <a:t> numerical measurement value when queried. </a:t>
            </a:r>
          </a:p>
          <a:p>
            <a:r>
              <a:rPr lang="en-US" sz="2800" dirty="0" smtClean="0">
                <a:solidFill>
                  <a:srgbClr val="800000"/>
                </a:solidFill>
              </a:rPr>
              <a:t>Cameras generate </a:t>
            </a:r>
            <a:r>
              <a:rPr lang="en-US" sz="2800" u="sng" dirty="0" smtClean="0">
                <a:solidFill>
                  <a:srgbClr val="800000"/>
                </a:solidFill>
              </a:rPr>
              <a:t>arrays</a:t>
            </a:r>
            <a:r>
              <a:rPr lang="en-US" sz="2800" dirty="0" smtClean="0">
                <a:solidFill>
                  <a:srgbClr val="800000"/>
                </a:solidFill>
              </a:rPr>
              <a:t> of values.</a:t>
            </a:r>
          </a:p>
          <a:p>
            <a:r>
              <a:rPr lang="en-US" sz="2800" u="sng" dirty="0" smtClean="0"/>
              <a:t>Range finders</a:t>
            </a:r>
            <a:r>
              <a:rPr lang="en-US" sz="2800" dirty="0" smtClean="0"/>
              <a:t> generate entire </a:t>
            </a:r>
            <a:r>
              <a:rPr lang="en-US" sz="2800" u="sng" dirty="0" smtClean="0"/>
              <a:t>scans of ranges</a:t>
            </a:r>
            <a:r>
              <a:rPr lang="en-US" sz="2800" dirty="0" smtClean="0"/>
              <a:t>.</a:t>
            </a:r>
          </a:p>
          <a:p>
            <a:r>
              <a:rPr lang="en-US" sz="2800" dirty="0" smtClean="0">
                <a:solidFill>
                  <a:srgbClr val="800000"/>
                </a:solidFill>
              </a:rPr>
              <a:t>The probability of a given scan is given by:</a:t>
            </a:r>
            <a:endParaRPr lang="en-US" sz="2800" dirty="0">
              <a:solidFill>
                <a:srgbClr val="800000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WEP 280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Robot perception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Slide </a:t>
            </a:r>
            <a:fld id="{9FF87144-A1C4-A743-BC37-8C2BB1B2E564}" type="slidenum">
              <a:rPr lang="en-US" smtClean="0"/>
              <a:pPr>
                <a:defRPr/>
              </a:pPr>
              <a:t>73</a:t>
            </a:fld>
            <a:endParaRPr lang="en-US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94312369"/>
              </p:ext>
            </p:extLst>
          </p:nvPr>
        </p:nvGraphicFramePr>
        <p:xfrm>
          <a:off x="2819400" y="4343400"/>
          <a:ext cx="3505200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5" name="Equation" r:id="rId3" imgW="1752600" imgH="431800" progId="Equation.3">
                  <p:embed/>
                </p:oleObj>
              </mc:Choice>
              <mc:Fallback>
                <p:oleObj name="Equation" r:id="rId3" imgW="17526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819400" y="4343400"/>
                        <a:ext cx="3505200" cy="863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12049931"/>
              </p:ext>
            </p:extLst>
          </p:nvPr>
        </p:nvGraphicFramePr>
        <p:xfrm>
          <a:off x="3200400" y="5486400"/>
          <a:ext cx="2057400" cy="6116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6" name="Equation" r:id="rId5" imgW="939800" imgH="279400" progId="Equation.3">
                  <p:embed/>
                </p:oleObj>
              </mc:Choice>
              <mc:Fallback>
                <p:oleObj name="Equation" r:id="rId5" imgW="939800" imgH="279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200400" y="5486400"/>
                        <a:ext cx="2057400" cy="61165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0" name="Straight Arrow Connector 9"/>
          <p:cNvCxnSpPr/>
          <p:nvPr/>
        </p:nvCxnSpPr>
        <p:spPr>
          <a:xfrm flipH="1" flipV="1">
            <a:off x="3200400" y="4953000"/>
            <a:ext cx="76200" cy="685800"/>
          </a:xfrm>
          <a:prstGeom prst="straightConnector1">
            <a:avLst/>
          </a:prstGeom>
          <a:ln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867400" y="5334000"/>
            <a:ext cx="26340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003366"/>
                </a:solidFill>
                <a:latin typeface="Times New Roman"/>
                <a:cs typeface="Times New Roman"/>
              </a:rPr>
              <a:t>assuming independence</a:t>
            </a:r>
            <a:endParaRPr lang="en-US" sz="2000" dirty="0">
              <a:solidFill>
                <a:srgbClr val="003366"/>
              </a:solidFill>
              <a:latin typeface="Times New Roman"/>
              <a:cs typeface="Times New Roman"/>
            </a:endParaRPr>
          </a:p>
        </p:txBody>
      </p:sp>
      <p:cxnSp>
        <p:nvCxnSpPr>
          <p:cNvPr id="12" name="Straight Arrow Connector 11"/>
          <p:cNvCxnSpPr>
            <a:stCxn id="9" idx="1"/>
          </p:cNvCxnSpPr>
          <p:nvPr/>
        </p:nvCxnSpPr>
        <p:spPr>
          <a:xfrm flipH="1" flipV="1">
            <a:off x="4876800" y="4953000"/>
            <a:ext cx="990600" cy="581055"/>
          </a:xfrm>
          <a:prstGeom prst="straightConnector1">
            <a:avLst/>
          </a:prstGeom>
          <a:ln>
            <a:solidFill>
              <a:srgbClr val="00336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273389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447800"/>
            <a:ext cx="8458200" cy="1066800"/>
          </a:xfrm>
        </p:spPr>
        <p:txBody>
          <a:bodyPr/>
          <a:lstStyle/>
          <a:p>
            <a:r>
              <a:rPr lang="en-US" sz="2800" dirty="0" smtClean="0"/>
              <a:t>A </a:t>
            </a:r>
            <a:r>
              <a:rPr lang="en-US" sz="2800" u="sng" dirty="0" smtClean="0"/>
              <a:t>map</a:t>
            </a:r>
            <a:r>
              <a:rPr lang="en-US" sz="2800" dirty="0" smtClean="0"/>
              <a:t> of an environment is a </a:t>
            </a:r>
            <a:r>
              <a:rPr lang="en-US" sz="2800" u="sng" dirty="0" smtClean="0"/>
              <a:t>list of objects</a:t>
            </a:r>
            <a:r>
              <a:rPr lang="en-US" sz="2800" dirty="0" smtClean="0"/>
              <a:t> in the environment and their locations.</a:t>
            </a:r>
            <a:endParaRPr lang="en-US" sz="2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WEP 280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Robot perception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Slide </a:t>
            </a:r>
            <a:fld id="{9FF87144-A1C4-A743-BC37-8C2BB1B2E564}" type="slidenum">
              <a:rPr lang="en-US" smtClean="0"/>
              <a:pPr>
                <a:defRPr/>
              </a:pPr>
              <a:t>74</a:t>
            </a:fld>
            <a:endParaRPr lang="en-US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87615964"/>
              </p:ext>
            </p:extLst>
          </p:nvPr>
        </p:nvGraphicFramePr>
        <p:xfrm>
          <a:off x="3124200" y="2667000"/>
          <a:ext cx="2743200" cy="5775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43" name="Equation" r:id="rId3" imgW="1206500" imgH="254000" progId="Equation.3">
                  <p:embed/>
                </p:oleObj>
              </mc:Choice>
              <mc:Fallback>
                <p:oleObj name="Equation" r:id="rId3" imgW="1206500" imgH="2540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124200" y="2667000"/>
                        <a:ext cx="2743200" cy="5775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304800" y="3505200"/>
            <a:ext cx="8686800" cy="259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rgbClr val="003366"/>
                </a:solidFill>
                <a:latin typeface="Times New Roman"/>
                <a:ea typeface="+mn-ea"/>
                <a:cs typeface="Times New Roman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003366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003366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3366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3366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rgbClr val="800000"/>
                </a:solidFill>
              </a:rPr>
              <a:t>The value </a:t>
            </a:r>
            <a:r>
              <a:rPr lang="en-US" i="1" dirty="0" err="1" smtClean="0">
                <a:solidFill>
                  <a:srgbClr val="800000"/>
                </a:solidFill>
              </a:rPr>
              <a:t>m</a:t>
            </a:r>
            <a:r>
              <a:rPr lang="en-US" i="1" baseline="-25000" dirty="0" err="1" smtClean="0">
                <a:solidFill>
                  <a:srgbClr val="800000"/>
                </a:solidFill>
              </a:rPr>
              <a:t>n</a:t>
            </a:r>
            <a:r>
              <a:rPr lang="en-US" dirty="0" smtClean="0">
                <a:solidFill>
                  <a:srgbClr val="800000"/>
                </a:solidFill>
              </a:rPr>
              <a:t> contains, next to the </a:t>
            </a:r>
            <a:r>
              <a:rPr lang="en-US" u="sng" dirty="0" smtClean="0">
                <a:solidFill>
                  <a:srgbClr val="800000"/>
                </a:solidFill>
              </a:rPr>
              <a:t>properties</a:t>
            </a:r>
            <a:r>
              <a:rPr lang="en-US" dirty="0" smtClean="0">
                <a:solidFill>
                  <a:srgbClr val="800000"/>
                </a:solidFill>
              </a:rPr>
              <a:t> of a feature, its </a:t>
            </a:r>
            <a:r>
              <a:rPr lang="en-US" u="sng" dirty="0" smtClean="0">
                <a:solidFill>
                  <a:srgbClr val="800000"/>
                </a:solidFill>
              </a:rPr>
              <a:t>Cartesian location</a:t>
            </a:r>
            <a:r>
              <a:rPr lang="en-US" dirty="0" smtClean="0">
                <a:solidFill>
                  <a:srgbClr val="800000"/>
                </a:solidFill>
              </a:rPr>
              <a:t>.</a:t>
            </a:r>
          </a:p>
          <a:p>
            <a:r>
              <a:rPr lang="en-US" dirty="0" smtClean="0"/>
              <a:t>Maps are usually indexed in one of two ways:</a:t>
            </a:r>
          </a:p>
          <a:p>
            <a:pPr lvl="1"/>
            <a:r>
              <a:rPr lang="en-US" dirty="0" smtClean="0"/>
              <a:t>Feature-based</a:t>
            </a:r>
          </a:p>
          <a:p>
            <a:pPr lvl="1"/>
            <a:r>
              <a:rPr lang="en-US" dirty="0" smtClean="0">
                <a:solidFill>
                  <a:srgbClr val="008000"/>
                </a:solidFill>
              </a:rPr>
              <a:t>Location-based</a:t>
            </a:r>
            <a:endParaRPr lang="en-US" dirty="0">
              <a:solidFill>
                <a:srgbClr val="008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371040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In </a:t>
            </a:r>
            <a:r>
              <a:rPr lang="en-US" sz="2800" i="1" dirty="0" smtClean="0"/>
              <a:t>feature-based </a:t>
            </a:r>
            <a:r>
              <a:rPr lang="en-US" sz="2800" dirty="0" smtClean="0"/>
              <a:t>maps, </a:t>
            </a:r>
            <a:r>
              <a:rPr lang="en-US" sz="2800" i="1" dirty="0" smtClean="0"/>
              <a:t>n</a:t>
            </a:r>
            <a:r>
              <a:rPr lang="en-US" sz="2800" dirty="0" smtClean="0"/>
              <a:t> is a </a:t>
            </a:r>
            <a:r>
              <a:rPr lang="en-US" sz="2800" u="sng" dirty="0" smtClean="0"/>
              <a:t>feature index</a:t>
            </a:r>
            <a:r>
              <a:rPr lang="en-US" sz="2800" dirty="0"/>
              <a:t> </a:t>
            </a:r>
            <a:r>
              <a:rPr lang="en-US" sz="2800" dirty="0" smtClean="0"/>
              <a:t>(1,2,…</a:t>
            </a:r>
            <a:r>
              <a:rPr lang="en-US" sz="2800" i="1" dirty="0" smtClean="0"/>
              <a:t>n,…</a:t>
            </a:r>
            <a:r>
              <a:rPr lang="en-US" sz="2800" dirty="0" smtClean="0"/>
              <a:t> features)</a:t>
            </a:r>
          </a:p>
          <a:p>
            <a:r>
              <a:rPr lang="en-US" sz="2800" dirty="0" smtClean="0">
                <a:solidFill>
                  <a:srgbClr val="800000"/>
                </a:solidFill>
              </a:rPr>
              <a:t>In </a:t>
            </a:r>
            <a:r>
              <a:rPr lang="en-US" sz="2800" i="1" dirty="0" smtClean="0">
                <a:solidFill>
                  <a:srgbClr val="800000"/>
                </a:solidFill>
              </a:rPr>
              <a:t>location-based</a:t>
            </a:r>
            <a:r>
              <a:rPr lang="en-US" sz="2800" dirty="0" smtClean="0">
                <a:solidFill>
                  <a:srgbClr val="800000"/>
                </a:solidFill>
              </a:rPr>
              <a:t> maps the index </a:t>
            </a:r>
            <a:r>
              <a:rPr lang="en-US" sz="2800" i="1" dirty="0" smtClean="0">
                <a:solidFill>
                  <a:srgbClr val="800000"/>
                </a:solidFill>
              </a:rPr>
              <a:t>n</a:t>
            </a:r>
            <a:r>
              <a:rPr lang="en-US" sz="2800" dirty="0" smtClean="0">
                <a:solidFill>
                  <a:srgbClr val="800000"/>
                </a:solidFill>
              </a:rPr>
              <a:t> corresponds to a </a:t>
            </a:r>
            <a:r>
              <a:rPr lang="en-US" sz="2800" u="sng" dirty="0" smtClean="0">
                <a:solidFill>
                  <a:srgbClr val="800000"/>
                </a:solidFill>
              </a:rPr>
              <a:t>specific location </a:t>
            </a:r>
          </a:p>
          <a:p>
            <a:r>
              <a:rPr lang="en-US" sz="2800" dirty="0" smtClean="0"/>
              <a:t>In planar maps, it is common to denote a </a:t>
            </a:r>
            <a:r>
              <a:rPr lang="en-US" sz="2800" u="sng" dirty="0" smtClean="0"/>
              <a:t>map element</a:t>
            </a:r>
            <a:r>
              <a:rPr lang="en-US" sz="2800" dirty="0" smtClean="0"/>
              <a:t> by </a:t>
            </a:r>
            <a:r>
              <a:rPr lang="en-US" sz="2800" i="1" dirty="0" err="1" smtClean="0"/>
              <a:t>m</a:t>
            </a:r>
            <a:r>
              <a:rPr lang="en-US" sz="2800" i="1" baseline="-25000" dirty="0" err="1" smtClean="0"/>
              <a:t>x,y</a:t>
            </a:r>
            <a:r>
              <a:rPr lang="en-US" sz="2800" dirty="0" smtClean="0"/>
              <a:t>, to make explicit that </a:t>
            </a:r>
            <a:r>
              <a:rPr lang="en-US" sz="2800" i="1" dirty="0" err="1" smtClean="0"/>
              <a:t>m</a:t>
            </a:r>
            <a:r>
              <a:rPr lang="en-US" sz="2800" i="1" baseline="-25000" dirty="0" err="1" smtClean="0"/>
              <a:t>x,y</a:t>
            </a:r>
            <a:r>
              <a:rPr lang="en-US" sz="2800" baseline="-25000" dirty="0" smtClean="0"/>
              <a:t> </a:t>
            </a:r>
            <a:r>
              <a:rPr lang="en-US" sz="2800" dirty="0" smtClean="0"/>
              <a:t>is the </a:t>
            </a:r>
            <a:r>
              <a:rPr lang="en-US" sz="2800" u="sng" dirty="0" smtClean="0"/>
              <a:t>property</a:t>
            </a:r>
            <a:r>
              <a:rPr lang="en-US" sz="2800" dirty="0" smtClean="0"/>
              <a:t> of a specific world coordinate (</a:t>
            </a:r>
            <a:r>
              <a:rPr lang="en-US" sz="2800" i="1" dirty="0" smtClean="0"/>
              <a:t>x, y</a:t>
            </a:r>
            <a:r>
              <a:rPr lang="en-US" sz="2800" dirty="0" smtClean="0"/>
              <a:t>).</a:t>
            </a:r>
          </a:p>
          <a:p>
            <a:r>
              <a:rPr lang="en-US" sz="2800" i="1" dirty="0" smtClean="0">
                <a:solidFill>
                  <a:srgbClr val="800000"/>
                </a:solidFill>
              </a:rPr>
              <a:t>Location-based</a:t>
            </a:r>
            <a:r>
              <a:rPr lang="en-US" sz="2800" dirty="0" smtClean="0">
                <a:solidFill>
                  <a:srgbClr val="800000"/>
                </a:solidFill>
              </a:rPr>
              <a:t> maps are </a:t>
            </a:r>
            <a:r>
              <a:rPr lang="en-US" sz="2800" u="sng" dirty="0" smtClean="0">
                <a:solidFill>
                  <a:srgbClr val="800000"/>
                </a:solidFill>
              </a:rPr>
              <a:t>volumetric</a:t>
            </a:r>
            <a:r>
              <a:rPr lang="en-US" sz="2800" dirty="0" smtClean="0">
                <a:solidFill>
                  <a:srgbClr val="800000"/>
                </a:solidFill>
              </a:rPr>
              <a:t>, which contain information about the </a:t>
            </a:r>
            <a:r>
              <a:rPr lang="en-US" sz="2800" u="sng" dirty="0" smtClean="0">
                <a:solidFill>
                  <a:srgbClr val="800000"/>
                </a:solidFill>
              </a:rPr>
              <a:t>presence AND absence</a:t>
            </a:r>
            <a:r>
              <a:rPr lang="en-US" sz="2800" dirty="0" smtClean="0">
                <a:solidFill>
                  <a:srgbClr val="800000"/>
                </a:solidFill>
              </a:rPr>
              <a:t> of objects.</a:t>
            </a:r>
          </a:p>
          <a:p>
            <a:pPr marL="0" indent="0">
              <a:buNone/>
            </a:pPr>
            <a:endParaRPr lang="en-US" sz="2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WEP 280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Robot perception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Slide </a:t>
            </a:r>
            <a:fld id="{9FF87144-A1C4-A743-BC37-8C2BB1B2E564}" type="slidenum">
              <a:rPr lang="en-US" smtClean="0"/>
              <a:pPr>
                <a:defRPr/>
              </a:pPr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66298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Feature-based maps only specify the </a:t>
            </a:r>
            <a:r>
              <a:rPr lang="en-US" sz="2800" u="sng" dirty="0" smtClean="0"/>
              <a:t>shape</a:t>
            </a:r>
            <a:r>
              <a:rPr lang="en-US" sz="2800" dirty="0" smtClean="0"/>
              <a:t> of the environment at the </a:t>
            </a:r>
            <a:r>
              <a:rPr lang="en-US" sz="2800" u="sng" dirty="0" smtClean="0"/>
              <a:t>specific locations</a:t>
            </a:r>
            <a:r>
              <a:rPr lang="en-US" sz="2800" dirty="0" smtClean="0"/>
              <a:t>. They are popular in the robotic mapping field.</a:t>
            </a:r>
          </a:p>
          <a:p>
            <a:r>
              <a:rPr lang="en-US" sz="2800" dirty="0" smtClean="0">
                <a:solidFill>
                  <a:srgbClr val="800000"/>
                </a:solidFill>
              </a:rPr>
              <a:t>A classical map representation is known as </a:t>
            </a:r>
            <a:r>
              <a:rPr lang="en-US" sz="2800" b="1" u="sng" dirty="0" smtClean="0">
                <a:solidFill>
                  <a:srgbClr val="800000"/>
                </a:solidFill>
              </a:rPr>
              <a:t>occupancy grid map</a:t>
            </a:r>
            <a:r>
              <a:rPr lang="en-US" sz="2800" dirty="0" smtClean="0">
                <a:solidFill>
                  <a:srgbClr val="800000"/>
                </a:solidFill>
              </a:rPr>
              <a:t>. These are </a:t>
            </a:r>
            <a:r>
              <a:rPr lang="en-US" sz="2800" u="sng" dirty="0" smtClean="0">
                <a:solidFill>
                  <a:srgbClr val="800000"/>
                </a:solidFill>
              </a:rPr>
              <a:t>location-based maps</a:t>
            </a:r>
            <a:r>
              <a:rPr lang="en-US" sz="2800" dirty="0" smtClean="0">
                <a:solidFill>
                  <a:srgbClr val="800000"/>
                </a:solidFill>
              </a:rPr>
              <a:t>. They assign to each </a:t>
            </a:r>
            <a:r>
              <a:rPr lang="en-US" sz="2800" i="1" dirty="0" smtClean="0">
                <a:solidFill>
                  <a:srgbClr val="800000"/>
                </a:solidFill>
              </a:rPr>
              <a:t>x-y</a:t>
            </a:r>
            <a:r>
              <a:rPr lang="en-US" sz="2800" dirty="0" smtClean="0">
                <a:solidFill>
                  <a:srgbClr val="800000"/>
                </a:solidFill>
              </a:rPr>
              <a:t> coordinate a binary occupancy value that specifies whether or not a location is occupied.</a:t>
            </a:r>
          </a:p>
          <a:p>
            <a:r>
              <a:rPr lang="en-US" sz="2800" dirty="0" smtClean="0"/>
              <a:t>Occupancy grid maps make it </a:t>
            </a:r>
            <a:r>
              <a:rPr lang="en-US" sz="2800" u="sng" dirty="0" smtClean="0"/>
              <a:t>easy</a:t>
            </a:r>
            <a:r>
              <a:rPr lang="en-US" sz="2800" dirty="0" smtClean="0"/>
              <a:t> for a robot to </a:t>
            </a:r>
            <a:r>
              <a:rPr lang="en-US" sz="2800" u="sng" dirty="0" smtClean="0"/>
              <a:t>find</a:t>
            </a:r>
            <a:r>
              <a:rPr lang="en-US" sz="2800" dirty="0" smtClean="0"/>
              <a:t> </a:t>
            </a:r>
            <a:r>
              <a:rPr lang="en-US" sz="2800" u="sng" dirty="0" smtClean="0"/>
              <a:t>paths</a:t>
            </a:r>
            <a:r>
              <a:rPr lang="en-US" sz="2800" dirty="0" smtClean="0"/>
              <a:t> through the unoccupied space.</a:t>
            </a:r>
            <a:endParaRPr lang="en-US" sz="2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WEP 280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Robot perception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Slide </a:t>
            </a:r>
            <a:fld id="{9FF87144-A1C4-A743-BC37-8C2BB1B2E564}" type="slidenum">
              <a:rPr lang="en-US" smtClean="0"/>
              <a:pPr>
                <a:defRPr/>
              </a:pPr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92596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Measurement model 1</a:t>
            </a:r>
            <a:br>
              <a:rPr lang="en-US" dirty="0" smtClean="0">
                <a:solidFill>
                  <a:srgbClr val="FF0000"/>
                </a:solidFill>
              </a:rPr>
            </a:br>
            <a:r>
              <a:rPr lang="en-US" dirty="0" smtClean="0"/>
              <a:t>Beam models of range finders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828800"/>
            <a:ext cx="8458200" cy="4332288"/>
          </a:xfrm>
        </p:spPr>
        <p:txBody>
          <a:bodyPr/>
          <a:lstStyle/>
          <a:p>
            <a:r>
              <a:rPr lang="en-US" sz="2800" dirty="0" smtClean="0"/>
              <a:t>Range finders measure the range to nearby objects.</a:t>
            </a:r>
          </a:p>
          <a:p>
            <a:r>
              <a:rPr lang="en-US" sz="2800" dirty="0" smtClean="0">
                <a:solidFill>
                  <a:srgbClr val="800000"/>
                </a:solidFill>
              </a:rPr>
              <a:t>We present here a </a:t>
            </a:r>
            <a:r>
              <a:rPr lang="en-US" sz="2800" u="sng" dirty="0" smtClean="0">
                <a:solidFill>
                  <a:srgbClr val="800000"/>
                </a:solidFill>
              </a:rPr>
              <a:t>model for a range finder</a:t>
            </a:r>
            <a:r>
              <a:rPr lang="en-US" sz="2800" dirty="0" smtClean="0">
                <a:solidFill>
                  <a:srgbClr val="800000"/>
                </a:solidFill>
              </a:rPr>
              <a:t> that </a:t>
            </a:r>
            <a:r>
              <a:rPr lang="en-US" sz="2800" u="sng" dirty="0" smtClean="0">
                <a:solidFill>
                  <a:srgbClr val="800000"/>
                </a:solidFill>
              </a:rPr>
              <a:t>incorporates</a:t>
            </a:r>
            <a:r>
              <a:rPr lang="en-US" sz="2800" dirty="0" smtClean="0">
                <a:solidFill>
                  <a:srgbClr val="800000"/>
                </a:solidFill>
              </a:rPr>
              <a:t> four types of measurement </a:t>
            </a:r>
            <a:r>
              <a:rPr lang="en-US" sz="2800" u="sng" dirty="0" smtClean="0">
                <a:solidFill>
                  <a:srgbClr val="800000"/>
                </a:solidFill>
              </a:rPr>
              <a:t>errors</a:t>
            </a:r>
            <a:r>
              <a:rPr lang="en-US" sz="2800" dirty="0" smtClean="0">
                <a:solidFill>
                  <a:srgbClr val="800000"/>
                </a:solidFill>
              </a:rPr>
              <a:t>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400" dirty="0"/>
              <a:t>Small </a:t>
            </a:r>
            <a:r>
              <a:rPr lang="en-US" sz="2400" u="sng" dirty="0"/>
              <a:t>measurement noise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400" dirty="0">
                <a:solidFill>
                  <a:srgbClr val="008000"/>
                </a:solidFill>
              </a:rPr>
              <a:t>Errors due to </a:t>
            </a:r>
            <a:r>
              <a:rPr lang="en-US" sz="2400" u="sng" dirty="0">
                <a:solidFill>
                  <a:srgbClr val="008000"/>
                </a:solidFill>
              </a:rPr>
              <a:t>unexpected objects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400" dirty="0"/>
              <a:t>E</a:t>
            </a:r>
            <a:r>
              <a:rPr lang="en-US" sz="2400" dirty="0" smtClean="0"/>
              <a:t>rrors </a:t>
            </a:r>
            <a:r>
              <a:rPr lang="en-US" sz="2400" dirty="0"/>
              <a:t>due to </a:t>
            </a:r>
            <a:r>
              <a:rPr lang="en-US" sz="2400" u="sng" dirty="0"/>
              <a:t>failure to detect</a:t>
            </a:r>
            <a:r>
              <a:rPr lang="en-US" sz="2400" dirty="0"/>
              <a:t> objects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400" dirty="0">
                <a:solidFill>
                  <a:srgbClr val="008000"/>
                </a:solidFill>
              </a:rPr>
              <a:t>R</a:t>
            </a:r>
            <a:r>
              <a:rPr lang="en-US" sz="2400" dirty="0" smtClean="0">
                <a:solidFill>
                  <a:srgbClr val="008000"/>
                </a:solidFill>
              </a:rPr>
              <a:t>andom </a:t>
            </a:r>
            <a:r>
              <a:rPr lang="en-US" sz="2400" u="sng" dirty="0">
                <a:solidFill>
                  <a:srgbClr val="008000"/>
                </a:solidFill>
              </a:rPr>
              <a:t>unexpected </a:t>
            </a:r>
            <a:r>
              <a:rPr lang="en-US" sz="2400" u="sng" dirty="0" smtClean="0">
                <a:solidFill>
                  <a:srgbClr val="008000"/>
                </a:solidFill>
              </a:rPr>
              <a:t>noise</a:t>
            </a:r>
          </a:p>
          <a:p>
            <a:r>
              <a:rPr lang="en-US" sz="2800" dirty="0" smtClean="0"/>
              <a:t>The desired model </a:t>
            </a:r>
            <a:r>
              <a:rPr lang="en-US" sz="2800" i="1" dirty="0" smtClean="0"/>
              <a:t>p</a:t>
            </a:r>
            <a:r>
              <a:rPr lang="en-US" sz="2800" dirty="0" smtClean="0"/>
              <a:t>(</a:t>
            </a:r>
            <a:r>
              <a:rPr lang="en-US" sz="2800" i="1" dirty="0" err="1" smtClean="0"/>
              <a:t>z</a:t>
            </a:r>
            <a:r>
              <a:rPr lang="en-US" sz="2800" i="1" baseline="-25000" dirty="0" err="1" smtClean="0"/>
              <a:t>t</a:t>
            </a:r>
            <a:r>
              <a:rPr lang="en-US" sz="2800" dirty="0" err="1" smtClean="0"/>
              <a:t>|</a:t>
            </a:r>
            <a:r>
              <a:rPr lang="en-US" sz="2800" i="1" dirty="0" err="1" smtClean="0"/>
              <a:t>x</a:t>
            </a:r>
            <a:r>
              <a:rPr lang="en-US" sz="2800" i="1" baseline="-25000" dirty="0" err="1" smtClean="0"/>
              <a:t>t</a:t>
            </a:r>
            <a:r>
              <a:rPr lang="en-US" sz="2800" i="1" dirty="0" err="1" smtClean="0"/>
              <a:t>,m</a:t>
            </a:r>
            <a:r>
              <a:rPr lang="en-US" sz="2800" dirty="0" smtClean="0"/>
              <a:t>) is a mixture of four densities.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WEP 280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Robot perception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Slide </a:t>
            </a:r>
            <a:fld id="{9FF87144-A1C4-A743-BC37-8C2BB1B2E564}" type="slidenum">
              <a:rPr lang="en-US" smtClean="0"/>
              <a:pPr>
                <a:defRPr/>
              </a:pPr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00396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WEP 280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Robot perception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Slide </a:t>
            </a:r>
            <a:fld id="{9FF87144-A1C4-A743-BC37-8C2BB1B2E564}" type="slidenum">
              <a:rPr lang="en-US" smtClean="0"/>
              <a:pPr>
                <a:defRPr/>
              </a:pPr>
              <a:t>78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685800"/>
            <a:ext cx="6781800" cy="5573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58053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</p:spPr>
        <p:txBody>
          <a:bodyPr/>
          <a:lstStyle/>
          <a:p>
            <a:r>
              <a:rPr lang="en-US" dirty="0" smtClean="0"/>
              <a:t>Pseudo-density of a mixture distribution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WEP 280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Robot perception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Slide </a:t>
            </a:r>
            <a:fld id="{9FF87144-A1C4-A743-BC37-8C2BB1B2E564}" type="slidenum">
              <a:rPr lang="en-US" smtClean="0"/>
              <a:pPr>
                <a:defRPr/>
              </a:pPr>
              <a:t>79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676400"/>
            <a:ext cx="6248400" cy="4467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9298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685800"/>
          </a:xfrm>
        </p:spPr>
        <p:txBody>
          <a:bodyPr/>
          <a:lstStyle/>
          <a:p>
            <a:r>
              <a:rPr lang="en-US" sz="2800" dirty="0" err="1" smtClean="0"/>
              <a:t>Shakey</a:t>
            </a:r>
            <a:r>
              <a:rPr lang="en-US" sz="2800" dirty="0" smtClean="0"/>
              <a:t> the robot (1966-1972), SRI International 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24400" y="1524000"/>
            <a:ext cx="4038600" cy="4637088"/>
          </a:xfrm>
        </p:spPr>
        <p:txBody>
          <a:bodyPr/>
          <a:lstStyle/>
          <a:p>
            <a:r>
              <a:rPr lang="en-US" dirty="0" smtClean="0"/>
              <a:t>Operating environment</a:t>
            </a:r>
          </a:p>
          <a:p>
            <a:pPr lvl="1"/>
            <a:r>
              <a:rPr lang="en-US" dirty="0" smtClean="0"/>
              <a:t>indoor</a:t>
            </a:r>
          </a:p>
          <a:p>
            <a:pPr lvl="1"/>
            <a:r>
              <a:rPr lang="en-US" dirty="0" smtClean="0"/>
              <a:t>engineered</a:t>
            </a:r>
          </a:p>
          <a:p>
            <a:r>
              <a:rPr lang="en-US" dirty="0" smtClean="0">
                <a:solidFill>
                  <a:srgbClr val="800000"/>
                </a:solidFill>
              </a:rPr>
              <a:t>Sensors</a:t>
            </a:r>
          </a:p>
          <a:p>
            <a:pPr lvl="1"/>
            <a:r>
              <a:rPr lang="en-US" dirty="0" smtClean="0"/>
              <a:t>wheel encoders</a:t>
            </a:r>
          </a:p>
          <a:p>
            <a:pPr lvl="1"/>
            <a:r>
              <a:rPr lang="en-US" dirty="0" smtClean="0">
                <a:solidFill>
                  <a:srgbClr val="008000"/>
                </a:solidFill>
              </a:rPr>
              <a:t>bump detectors</a:t>
            </a:r>
          </a:p>
          <a:p>
            <a:pPr lvl="1"/>
            <a:r>
              <a:rPr lang="en-US" dirty="0" smtClean="0"/>
              <a:t>range finders</a:t>
            </a:r>
          </a:p>
          <a:p>
            <a:pPr lvl="1"/>
            <a:r>
              <a:rPr lang="en-US" dirty="0" smtClean="0">
                <a:solidFill>
                  <a:srgbClr val="008000"/>
                </a:solidFill>
              </a:rPr>
              <a:t>camera</a:t>
            </a:r>
            <a:endParaRPr lang="en-US" dirty="0">
              <a:solidFill>
                <a:srgbClr val="008000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WEP 280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Robot perception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Slide </a:t>
            </a:r>
            <a:fld id="{9FF87144-A1C4-A743-BC37-8C2BB1B2E564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066800"/>
            <a:ext cx="4305300" cy="52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570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Correct range with local measurement noise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676400"/>
            <a:ext cx="8610600" cy="2971800"/>
          </a:xfrm>
        </p:spPr>
        <p:txBody>
          <a:bodyPr/>
          <a:lstStyle/>
          <a:p>
            <a:r>
              <a:rPr lang="en-US" dirty="0" smtClean="0"/>
              <a:t>Even if a sensor correctly measures the range to the nearest object, the </a:t>
            </a:r>
            <a:r>
              <a:rPr lang="en-US" u="sng" dirty="0" smtClean="0"/>
              <a:t>value</a:t>
            </a:r>
            <a:r>
              <a:rPr lang="en-US" dirty="0" smtClean="0"/>
              <a:t> it returns is </a:t>
            </a:r>
            <a:r>
              <a:rPr lang="en-US" u="sng" dirty="0" smtClean="0"/>
              <a:t>subject to error</a:t>
            </a:r>
            <a:r>
              <a:rPr lang="en-US" dirty="0" smtClean="0"/>
              <a:t>.</a:t>
            </a:r>
          </a:p>
          <a:p>
            <a:r>
              <a:rPr lang="en-US" dirty="0" smtClean="0">
                <a:solidFill>
                  <a:srgbClr val="800000"/>
                </a:solidFill>
              </a:rPr>
              <a:t>The error is due to:</a:t>
            </a:r>
          </a:p>
          <a:p>
            <a:pPr lvl="1"/>
            <a:r>
              <a:rPr lang="en-US" sz="2400" u="sng" dirty="0"/>
              <a:t>limited resolution</a:t>
            </a:r>
            <a:r>
              <a:rPr lang="en-US" sz="2400" dirty="0"/>
              <a:t> of range sensors</a:t>
            </a:r>
          </a:p>
          <a:p>
            <a:pPr lvl="1"/>
            <a:r>
              <a:rPr lang="en-US" sz="2400" u="sng" dirty="0">
                <a:solidFill>
                  <a:srgbClr val="008000"/>
                </a:solidFill>
              </a:rPr>
              <a:t>atmospheric effect</a:t>
            </a:r>
            <a:r>
              <a:rPr lang="en-US" sz="2400" dirty="0">
                <a:solidFill>
                  <a:srgbClr val="008000"/>
                </a:solidFill>
              </a:rPr>
              <a:t> on the measurement </a:t>
            </a:r>
            <a:r>
              <a:rPr lang="en-US" sz="2400" dirty="0" smtClean="0">
                <a:solidFill>
                  <a:srgbClr val="008000"/>
                </a:solidFill>
              </a:rPr>
              <a:t>signal</a:t>
            </a:r>
          </a:p>
          <a:p>
            <a:r>
              <a:rPr lang="en-US" dirty="0" smtClean="0"/>
              <a:t>The measurement noise is modeled by a narrow Gaussian with:</a:t>
            </a:r>
            <a:endParaRPr lang="en-US" sz="2400" baseline="-25000" dirty="0">
              <a:latin typeface="Arial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WEP 280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Robot perception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Slide </a:t>
            </a:r>
            <a:fld id="{9FF87144-A1C4-A743-BC37-8C2BB1B2E564}" type="slidenum">
              <a:rPr lang="en-US" smtClean="0"/>
              <a:pPr>
                <a:defRPr/>
              </a:pPr>
              <a:t>80</a:t>
            </a:fld>
            <a:endParaRPr lang="en-US"/>
          </a:p>
        </p:txBody>
      </p:sp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90134867"/>
              </p:ext>
            </p:extLst>
          </p:nvPr>
        </p:nvGraphicFramePr>
        <p:xfrm>
          <a:off x="3505200" y="4648200"/>
          <a:ext cx="160020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65" name="Equation" r:id="rId3" imgW="723900" imgH="241300" progId="Equation.3">
                  <p:embed/>
                </p:oleObj>
              </mc:Choice>
              <mc:Fallback>
                <p:oleObj name="Equation" r:id="rId3" imgW="7239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505200" y="4648200"/>
                        <a:ext cx="1600200" cy="533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2743200" y="5334000"/>
            <a:ext cx="8515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800000"/>
                </a:solidFill>
                <a:latin typeface="Times New Roman"/>
                <a:cs typeface="Times New Roman"/>
              </a:rPr>
              <a:t>mean</a:t>
            </a:r>
            <a:endParaRPr lang="en-US" sz="2400" dirty="0">
              <a:solidFill>
                <a:srgbClr val="800000"/>
              </a:solidFill>
              <a:latin typeface="Times New Roman"/>
              <a:cs typeface="Times New Roman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105400" y="5334000"/>
            <a:ext cx="25058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800000"/>
                </a:solidFill>
                <a:latin typeface="Times New Roman"/>
                <a:cs typeface="Times New Roman"/>
              </a:rPr>
              <a:t>Standard deviation</a:t>
            </a:r>
            <a:endParaRPr lang="en-US" sz="2400" dirty="0">
              <a:solidFill>
                <a:srgbClr val="800000"/>
              </a:solidFill>
              <a:latin typeface="Times New Roman"/>
              <a:cs typeface="Times New Roman"/>
            </a:endParaRPr>
          </a:p>
        </p:txBody>
      </p:sp>
      <p:cxnSp>
        <p:nvCxnSpPr>
          <p:cNvPr id="19" name="Straight Arrow Connector 18"/>
          <p:cNvCxnSpPr/>
          <p:nvPr/>
        </p:nvCxnSpPr>
        <p:spPr>
          <a:xfrm flipV="1">
            <a:off x="3352800" y="5105400"/>
            <a:ext cx="228600" cy="304800"/>
          </a:xfrm>
          <a:prstGeom prst="straightConnector1">
            <a:avLst/>
          </a:prstGeom>
          <a:ln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4724400" y="5105400"/>
            <a:ext cx="457200" cy="381000"/>
          </a:xfrm>
          <a:prstGeom prst="straightConnector1">
            <a:avLst/>
          </a:prstGeom>
          <a:ln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544070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Measurement noise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524000"/>
            <a:ext cx="7543800" cy="685800"/>
          </a:xfrm>
        </p:spPr>
        <p:txBody>
          <a:bodyPr/>
          <a:lstStyle/>
          <a:p>
            <a:r>
              <a:rPr lang="en-US" dirty="0" smtClean="0"/>
              <a:t>The measurement probability is given by: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WEP 280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Robot perception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Slide </a:t>
            </a:r>
            <a:fld id="{9FF87144-A1C4-A743-BC37-8C2BB1B2E564}" type="slidenum">
              <a:rPr lang="en-US" smtClean="0"/>
              <a:pPr>
                <a:defRPr/>
              </a:pPr>
              <a:t>81</a:t>
            </a:fld>
            <a:endParaRPr lang="en-US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82954003"/>
              </p:ext>
            </p:extLst>
          </p:nvPr>
        </p:nvGraphicFramePr>
        <p:xfrm>
          <a:off x="1511300" y="3124200"/>
          <a:ext cx="6153150" cy="1003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28" name="Equation" r:id="rId3" imgW="2959100" imgH="482600" progId="Equation.3">
                  <p:embed/>
                </p:oleObj>
              </mc:Choice>
              <mc:Fallback>
                <p:oleObj name="Equation" r:id="rId3" imgW="2959100" imgH="482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11300" y="3124200"/>
                        <a:ext cx="6153150" cy="1003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4114800" y="2209800"/>
            <a:ext cx="34244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800000"/>
                </a:solidFill>
                <a:latin typeface="Times New Roman"/>
                <a:cs typeface="Times New Roman"/>
              </a:rPr>
              <a:t>Found through ray casting</a:t>
            </a:r>
            <a:endParaRPr lang="en-US" sz="2400" dirty="0">
              <a:solidFill>
                <a:srgbClr val="800000"/>
              </a:solidFill>
              <a:latin typeface="Times New Roman"/>
              <a:cs typeface="Times New Roman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4724400" y="2667000"/>
            <a:ext cx="0" cy="609600"/>
          </a:xfrm>
          <a:prstGeom prst="straightConnector1">
            <a:avLst/>
          </a:prstGeom>
          <a:ln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05925871"/>
              </p:ext>
            </p:extLst>
          </p:nvPr>
        </p:nvGraphicFramePr>
        <p:xfrm>
          <a:off x="2590800" y="4114800"/>
          <a:ext cx="4410075" cy="1241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29" name="Equation" r:id="rId5" imgW="2120900" imgH="596900" progId="Equation.3">
                  <p:embed/>
                </p:oleObj>
              </mc:Choice>
              <mc:Fallback>
                <p:oleObj name="Equation" r:id="rId5" imgW="2120900" imgH="596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590800" y="4114800"/>
                        <a:ext cx="4410075" cy="12414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5410200"/>
            <a:ext cx="4921250" cy="836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89535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4690739"/>
              </p:ext>
            </p:extLst>
          </p:nvPr>
        </p:nvGraphicFramePr>
        <p:xfrm>
          <a:off x="761997" y="1142996"/>
          <a:ext cx="7620008" cy="48768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692728"/>
                <a:gridCol w="692728"/>
                <a:gridCol w="692728"/>
                <a:gridCol w="692728"/>
                <a:gridCol w="692728"/>
                <a:gridCol w="692728"/>
                <a:gridCol w="692728"/>
                <a:gridCol w="692728"/>
                <a:gridCol w="692728"/>
                <a:gridCol w="692728"/>
                <a:gridCol w="692728"/>
              </a:tblGrid>
              <a:tr h="4064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64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64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64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64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64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64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64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64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64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64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64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609600"/>
          </a:xfrm>
        </p:spPr>
        <p:txBody>
          <a:bodyPr/>
          <a:lstStyle/>
          <a:p>
            <a:r>
              <a:rPr lang="en-US" dirty="0" smtClean="0"/>
              <a:t>Ray casting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WEP 280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Robot perception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Slide </a:t>
            </a:r>
            <a:fld id="{9FF87144-A1C4-A743-BC37-8C2BB1B2E564}" type="slidenum">
              <a:rPr lang="en-US" smtClean="0"/>
              <a:pPr>
                <a:defRPr/>
              </a:pPr>
              <a:t>82</a:t>
            </a:fld>
            <a:endParaRPr lang="en-US"/>
          </a:p>
        </p:txBody>
      </p:sp>
      <p:pic>
        <p:nvPicPr>
          <p:cNvPr id="7" name="Picture 7" descr="Pioneer2ATRed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1" y="2819400"/>
            <a:ext cx="533400" cy="3452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" name="Straight Arrow Connector 9"/>
          <p:cNvCxnSpPr/>
          <p:nvPr/>
        </p:nvCxnSpPr>
        <p:spPr>
          <a:xfrm flipV="1">
            <a:off x="2667000" y="1066800"/>
            <a:ext cx="1524000" cy="1828800"/>
          </a:xfrm>
          <a:prstGeom prst="straightConnector1">
            <a:avLst/>
          </a:prstGeom>
          <a:ln w="6350" cmpd="sng">
            <a:solidFill>
              <a:srgbClr val="003366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2667000" y="2819400"/>
            <a:ext cx="2895600" cy="152400"/>
          </a:xfrm>
          <a:prstGeom prst="straightConnector1">
            <a:avLst/>
          </a:prstGeom>
          <a:ln w="6350" cmpd="sng">
            <a:solidFill>
              <a:srgbClr val="003366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2590800" y="2971800"/>
            <a:ext cx="2895600" cy="152400"/>
          </a:xfrm>
          <a:prstGeom prst="straightConnector1">
            <a:avLst/>
          </a:prstGeom>
          <a:ln w="6350" cmpd="sng">
            <a:solidFill>
              <a:srgbClr val="003366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7" idx="3"/>
          </p:cNvCxnSpPr>
          <p:nvPr/>
        </p:nvCxnSpPr>
        <p:spPr>
          <a:xfrm>
            <a:off x="2743201" y="2992030"/>
            <a:ext cx="2819399" cy="589370"/>
          </a:xfrm>
          <a:prstGeom prst="straightConnector1">
            <a:avLst/>
          </a:prstGeom>
          <a:ln w="6350" cmpd="sng">
            <a:solidFill>
              <a:srgbClr val="003366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2590800" y="2971800"/>
            <a:ext cx="1600200" cy="2133600"/>
          </a:xfrm>
          <a:prstGeom prst="straightConnector1">
            <a:avLst/>
          </a:prstGeom>
          <a:ln w="6350" cmpd="sng">
            <a:solidFill>
              <a:srgbClr val="003366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2590800" y="2971800"/>
            <a:ext cx="1600200" cy="1447800"/>
          </a:xfrm>
          <a:prstGeom prst="straightConnector1">
            <a:avLst/>
          </a:prstGeom>
          <a:ln w="6350" cmpd="sng">
            <a:solidFill>
              <a:srgbClr val="003366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2743200" y="1219200"/>
            <a:ext cx="2895600" cy="1676400"/>
          </a:xfrm>
          <a:prstGeom prst="straightConnector1">
            <a:avLst/>
          </a:prstGeom>
          <a:ln w="6350" cmpd="sng">
            <a:solidFill>
              <a:srgbClr val="003366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2590800" y="3048000"/>
            <a:ext cx="1447800" cy="2971800"/>
          </a:xfrm>
          <a:prstGeom prst="straightConnector1">
            <a:avLst/>
          </a:prstGeom>
          <a:ln w="6350" cmpd="sng">
            <a:solidFill>
              <a:srgbClr val="003366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7" idx="3"/>
          </p:cNvCxnSpPr>
          <p:nvPr/>
        </p:nvCxnSpPr>
        <p:spPr>
          <a:xfrm>
            <a:off x="2743201" y="2992030"/>
            <a:ext cx="3352799" cy="1427570"/>
          </a:xfrm>
          <a:prstGeom prst="straightConnector1">
            <a:avLst/>
          </a:prstGeom>
          <a:ln w="6350" cmpd="sng">
            <a:solidFill>
              <a:srgbClr val="003366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V="1">
            <a:off x="2743200" y="1905000"/>
            <a:ext cx="3505200" cy="990600"/>
          </a:xfrm>
          <a:prstGeom prst="straightConnector1">
            <a:avLst/>
          </a:prstGeom>
          <a:ln w="6350" cmpd="sng">
            <a:solidFill>
              <a:srgbClr val="003366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734352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Unexpected objects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Since objects can be dynamic, objects not contained in the map can cause range finders to </a:t>
            </a:r>
            <a:r>
              <a:rPr lang="en-US" sz="2800" u="sng" dirty="0" smtClean="0"/>
              <a:t>produce bizarre results</a:t>
            </a:r>
            <a:r>
              <a:rPr lang="en-US" sz="2800" dirty="0" smtClean="0"/>
              <a:t> (moving people).</a:t>
            </a:r>
          </a:p>
          <a:p>
            <a:r>
              <a:rPr lang="en-US" sz="2800" dirty="0" smtClean="0">
                <a:solidFill>
                  <a:srgbClr val="800000"/>
                </a:solidFill>
              </a:rPr>
              <a:t>One way to deal with this is to treat them as </a:t>
            </a:r>
            <a:r>
              <a:rPr lang="en-US" sz="2800" u="sng" dirty="0" smtClean="0">
                <a:solidFill>
                  <a:srgbClr val="800000"/>
                </a:solidFill>
              </a:rPr>
              <a:t>part of the state vector</a:t>
            </a:r>
            <a:r>
              <a:rPr lang="en-US" sz="2800" dirty="0" smtClean="0">
                <a:solidFill>
                  <a:srgbClr val="800000"/>
                </a:solidFill>
              </a:rPr>
              <a:t> and estimate their position.</a:t>
            </a:r>
          </a:p>
          <a:p>
            <a:r>
              <a:rPr lang="en-US" sz="2800" dirty="0" smtClean="0"/>
              <a:t>Another approach is to </a:t>
            </a:r>
            <a:r>
              <a:rPr lang="en-US" sz="2800" u="sng" dirty="0" smtClean="0"/>
              <a:t>treat them as sensor noise</a:t>
            </a:r>
            <a:r>
              <a:rPr lang="en-US" sz="2800" dirty="0" smtClean="0"/>
              <a:t>. In this case they would cause readings to be shorter.</a:t>
            </a:r>
          </a:p>
          <a:p>
            <a:r>
              <a:rPr lang="en-US" sz="2800" dirty="0" smtClean="0">
                <a:solidFill>
                  <a:srgbClr val="800000"/>
                </a:solidFill>
              </a:rPr>
              <a:t>The likelihood of sensing unexpected objects </a:t>
            </a:r>
            <a:r>
              <a:rPr lang="en-US" sz="2800" u="sng" dirty="0" smtClean="0">
                <a:solidFill>
                  <a:srgbClr val="800000"/>
                </a:solidFill>
              </a:rPr>
              <a:t>decreases with range</a:t>
            </a:r>
            <a:r>
              <a:rPr lang="en-US" sz="2800" dirty="0" smtClean="0">
                <a:solidFill>
                  <a:srgbClr val="800000"/>
                </a:solidFill>
              </a:rPr>
              <a:t>.</a:t>
            </a:r>
          </a:p>
          <a:p>
            <a:endParaRPr lang="en-US" sz="2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WEP 280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Robot perception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Slide </a:t>
            </a:r>
            <a:fld id="{9FF87144-A1C4-A743-BC37-8C2BB1B2E564}" type="slidenum">
              <a:rPr lang="en-US" smtClean="0"/>
              <a:pPr>
                <a:defRPr/>
              </a:pPr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35758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Unexpected objects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371600"/>
            <a:ext cx="8382000" cy="1143000"/>
          </a:xfrm>
        </p:spPr>
        <p:txBody>
          <a:bodyPr/>
          <a:lstStyle/>
          <a:p>
            <a:r>
              <a:rPr lang="en-US" sz="2800" dirty="0" smtClean="0"/>
              <a:t>The probability of having such a object (or short reading) is:</a:t>
            </a:r>
            <a:endParaRPr lang="en-US" sz="2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WEP 280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Robot perception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Slide </a:t>
            </a:r>
            <a:fld id="{9FF87144-A1C4-A743-BC37-8C2BB1B2E564}" type="slidenum">
              <a:rPr lang="en-US" smtClean="0"/>
              <a:pPr>
                <a:defRPr/>
              </a:pPr>
              <a:t>84</a:t>
            </a:fld>
            <a:endParaRPr lang="en-US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09822192"/>
              </p:ext>
            </p:extLst>
          </p:nvPr>
        </p:nvGraphicFramePr>
        <p:xfrm>
          <a:off x="2209800" y="2209800"/>
          <a:ext cx="6072187" cy="1057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08" name="Equation" r:id="rId3" imgW="2921000" imgH="508000" progId="Equation.3">
                  <p:embed/>
                </p:oleObj>
              </mc:Choice>
              <mc:Fallback>
                <p:oleObj name="Equation" r:id="rId3" imgW="2921000" imgH="5080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209800" y="2209800"/>
                        <a:ext cx="6072187" cy="1057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381000" y="3200400"/>
            <a:ext cx="8382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rgbClr val="003366"/>
                </a:solidFill>
                <a:latin typeface="Times New Roman"/>
                <a:ea typeface="+mn-ea"/>
                <a:cs typeface="Times New Roman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003366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003366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3366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3366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rgbClr val="800000"/>
                </a:solidFill>
              </a:rPr>
              <a:t>The cumulative probability is given by:</a:t>
            </a:r>
            <a:endParaRPr lang="en-US" dirty="0">
              <a:solidFill>
                <a:srgbClr val="800000"/>
              </a:solidFill>
            </a:endParaRPr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90036865"/>
              </p:ext>
            </p:extLst>
          </p:nvPr>
        </p:nvGraphicFramePr>
        <p:xfrm>
          <a:off x="2209800" y="3886200"/>
          <a:ext cx="4910138" cy="1216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09" name="Equation" r:id="rId5" imgW="2362200" imgH="584200" progId="Equation.3">
                  <p:embed/>
                </p:oleObj>
              </mc:Choice>
              <mc:Fallback>
                <p:oleObj name="Equation" r:id="rId5" imgW="2362200" imgH="584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209800" y="3886200"/>
                        <a:ext cx="4910138" cy="1216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Content Placeholder 2"/>
          <p:cNvSpPr txBox="1">
            <a:spLocks/>
          </p:cNvSpPr>
          <p:nvPr/>
        </p:nvSpPr>
        <p:spPr bwMode="auto">
          <a:xfrm>
            <a:off x="457200" y="5029200"/>
            <a:ext cx="41148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rgbClr val="003366"/>
                </a:solidFill>
                <a:latin typeface="Times New Roman"/>
                <a:ea typeface="+mn-ea"/>
                <a:cs typeface="Times New Roman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003366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003366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3366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3366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i="1" dirty="0" err="1" smtClean="0"/>
              <a:t>η</a:t>
            </a:r>
            <a:r>
              <a:rPr lang="en-US" dirty="0" smtClean="0"/>
              <a:t> is found as:</a:t>
            </a:r>
            <a:endParaRPr lang="en-US" dirty="0"/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03742199"/>
              </p:ext>
            </p:extLst>
          </p:nvPr>
        </p:nvGraphicFramePr>
        <p:xfrm>
          <a:off x="3048000" y="5486400"/>
          <a:ext cx="1901825" cy="846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10" name="Equation" r:id="rId7" imgW="914400" imgH="406400" progId="Equation.3">
                  <p:embed/>
                </p:oleObj>
              </mc:Choice>
              <mc:Fallback>
                <p:oleObj name="Equation" r:id="rId7" imgW="914400" imgH="406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048000" y="5486400"/>
                        <a:ext cx="1901825" cy="8461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0309158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Failures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447800"/>
            <a:ext cx="8686800" cy="3429000"/>
          </a:xfrm>
        </p:spPr>
        <p:txBody>
          <a:bodyPr/>
          <a:lstStyle/>
          <a:p>
            <a:r>
              <a:rPr lang="en-US" sz="2800" dirty="0" smtClean="0"/>
              <a:t>Sometimes </a:t>
            </a:r>
            <a:r>
              <a:rPr lang="en-US" sz="2800" u="sng" dirty="0" smtClean="0"/>
              <a:t>obstacles</a:t>
            </a:r>
            <a:r>
              <a:rPr lang="en-US" sz="2800" dirty="0" smtClean="0"/>
              <a:t> are </a:t>
            </a:r>
            <a:r>
              <a:rPr lang="en-US" sz="2800" u="sng" dirty="0" smtClean="0"/>
              <a:t>missed altogether</a:t>
            </a:r>
            <a:r>
              <a:rPr lang="en-US" sz="2800" dirty="0" smtClean="0"/>
              <a:t>. Examples include </a:t>
            </a:r>
            <a:r>
              <a:rPr lang="en-US" sz="2800" u="sng" dirty="0" smtClean="0"/>
              <a:t>sonars measuring specular objects</a:t>
            </a:r>
            <a:r>
              <a:rPr lang="en-US" sz="2800" dirty="0" smtClean="0"/>
              <a:t>, or </a:t>
            </a:r>
            <a:r>
              <a:rPr lang="en-US" sz="2800" u="sng" dirty="0" smtClean="0"/>
              <a:t>lasers sensing black</a:t>
            </a:r>
            <a:r>
              <a:rPr lang="en-US" sz="2800" dirty="0" smtClean="0"/>
              <a:t>, light absorbing objects, or in bright sunlight.</a:t>
            </a:r>
          </a:p>
          <a:p>
            <a:r>
              <a:rPr lang="en-US" sz="2800" dirty="0" smtClean="0">
                <a:solidFill>
                  <a:srgbClr val="800000"/>
                </a:solidFill>
              </a:rPr>
              <a:t>A sensor error is returned as a </a:t>
            </a:r>
            <a:r>
              <a:rPr lang="en-US" sz="2800" i="1" u="sng" dirty="0" smtClean="0">
                <a:solidFill>
                  <a:srgbClr val="800000"/>
                </a:solidFill>
              </a:rPr>
              <a:t>max-range measurement</a:t>
            </a:r>
            <a:r>
              <a:rPr lang="en-US" sz="2800" dirty="0" smtClean="0">
                <a:solidFill>
                  <a:srgbClr val="800000"/>
                </a:solidFill>
              </a:rPr>
              <a:t> (</a:t>
            </a:r>
            <a:r>
              <a:rPr lang="en-US" sz="2800" i="1" dirty="0" err="1" smtClean="0">
                <a:solidFill>
                  <a:srgbClr val="800000"/>
                </a:solidFill>
              </a:rPr>
              <a:t>z</a:t>
            </a:r>
            <a:r>
              <a:rPr lang="en-US" sz="2800" i="1" baseline="-25000" dirty="0" err="1" smtClean="0">
                <a:solidFill>
                  <a:srgbClr val="800000"/>
                </a:solidFill>
              </a:rPr>
              <a:t>max</a:t>
            </a:r>
            <a:r>
              <a:rPr lang="en-US" sz="2800" dirty="0" smtClean="0">
                <a:solidFill>
                  <a:srgbClr val="800000"/>
                </a:solidFill>
              </a:rPr>
              <a:t>)</a:t>
            </a:r>
          </a:p>
          <a:p>
            <a:r>
              <a:rPr lang="en-US" sz="2800" dirty="0" smtClean="0"/>
              <a:t>This will be modeled as a </a:t>
            </a:r>
            <a:r>
              <a:rPr lang="en-US" sz="2800" u="sng" dirty="0" smtClean="0"/>
              <a:t>point-mass distribution</a:t>
            </a:r>
            <a:r>
              <a:rPr lang="en-US" sz="2800" dirty="0" smtClean="0"/>
              <a:t>: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WEP 280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Robot perception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Slide </a:t>
            </a:r>
            <a:fld id="{9FF87144-A1C4-A743-BC37-8C2BB1B2E564}" type="slidenum">
              <a:rPr lang="en-US" smtClean="0"/>
              <a:pPr>
                <a:defRPr/>
              </a:pPr>
              <a:t>85</a:t>
            </a:fld>
            <a:endParaRPr lang="en-US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99084862"/>
              </p:ext>
            </p:extLst>
          </p:nvPr>
        </p:nvGraphicFramePr>
        <p:xfrm>
          <a:off x="2057400" y="5029200"/>
          <a:ext cx="5940425" cy="977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35" name="Equation" r:id="rId3" imgW="2857500" imgH="469900" progId="Equation.3">
                  <p:embed/>
                </p:oleObj>
              </mc:Choice>
              <mc:Fallback>
                <p:oleObj name="Equation" r:id="rId3" imgW="2857500" imgH="469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57400" y="5029200"/>
                        <a:ext cx="5940425" cy="977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6719239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Random measurements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524000"/>
            <a:ext cx="8458200" cy="2743200"/>
          </a:xfrm>
        </p:spPr>
        <p:txBody>
          <a:bodyPr/>
          <a:lstStyle/>
          <a:p>
            <a:r>
              <a:rPr lang="en-US" sz="2800" dirty="0" smtClean="0"/>
              <a:t>Range finders occasionally produce entirely </a:t>
            </a:r>
            <a:r>
              <a:rPr lang="en-US" sz="2800" u="sng" dirty="0" smtClean="0"/>
              <a:t>unexplained measurements</a:t>
            </a:r>
            <a:r>
              <a:rPr lang="en-US" sz="2800" dirty="0" smtClean="0"/>
              <a:t> (phantom sonar readings, when bouncing off a wall).</a:t>
            </a:r>
          </a:p>
          <a:p>
            <a:r>
              <a:rPr lang="en-US" sz="2800" dirty="0" smtClean="0">
                <a:solidFill>
                  <a:srgbClr val="800000"/>
                </a:solidFill>
              </a:rPr>
              <a:t>These measurements are modeled by a </a:t>
            </a:r>
            <a:r>
              <a:rPr lang="en-US" sz="2800" u="sng" dirty="0" smtClean="0">
                <a:solidFill>
                  <a:srgbClr val="800000"/>
                </a:solidFill>
              </a:rPr>
              <a:t>uniform distribution</a:t>
            </a:r>
            <a:r>
              <a:rPr lang="en-US" sz="2800" dirty="0" smtClean="0">
                <a:solidFill>
                  <a:srgbClr val="800000"/>
                </a:solidFill>
              </a:rPr>
              <a:t> spread over the entire sensor measurement range.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WEP 280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Robot perception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Slide </a:t>
            </a:r>
            <a:fld id="{9FF87144-A1C4-A743-BC37-8C2BB1B2E564}" type="slidenum">
              <a:rPr lang="en-US" smtClean="0"/>
              <a:pPr>
                <a:defRPr/>
              </a:pPr>
              <a:t>86</a:t>
            </a:fld>
            <a:endParaRPr lang="en-US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3470713"/>
              </p:ext>
            </p:extLst>
          </p:nvPr>
        </p:nvGraphicFramePr>
        <p:xfrm>
          <a:off x="1828800" y="4495800"/>
          <a:ext cx="5280025" cy="1427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59" name="Equation" r:id="rId3" imgW="2540000" imgH="685800" progId="Equation.3">
                  <p:embed/>
                </p:oleObj>
              </mc:Choice>
              <mc:Fallback>
                <p:oleObj name="Equation" r:id="rId3" imgW="2540000" imgH="685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828800" y="4495800"/>
                        <a:ext cx="5280025" cy="14271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415033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Final measurement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524000"/>
            <a:ext cx="8763000" cy="1143000"/>
          </a:xfrm>
        </p:spPr>
        <p:txBody>
          <a:bodyPr/>
          <a:lstStyle/>
          <a:p>
            <a:r>
              <a:rPr lang="en-US" sz="2800" dirty="0" smtClean="0"/>
              <a:t>These four distributions </a:t>
            </a:r>
            <a:r>
              <a:rPr lang="en-US" sz="2800" u="sng" dirty="0" smtClean="0"/>
              <a:t>are mixed</a:t>
            </a:r>
            <a:r>
              <a:rPr lang="en-US" sz="2800" dirty="0" smtClean="0"/>
              <a:t> by a weighted average, defined by </a:t>
            </a:r>
            <a:r>
              <a:rPr lang="en-US" sz="2800" i="1" dirty="0" err="1" smtClean="0"/>
              <a:t>z</a:t>
            </a:r>
            <a:r>
              <a:rPr lang="en-US" sz="2800" i="1" baseline="-25000" dirty="0" err="1" smtClean="0"/>
              <a:t>hit</a:t>
            </a:r>
            <a:r>
              <a:rPr lang="en-US" sz="2800" i="1" dirty="0" smtClean="0"/>
              <a:t>, </a:t>
            </a:r>
            <a:r>
              <a:rPr lang="en-US" sz="2800" i="1" dirty="0" err="1" smtClean="0"/>
              <a:t>z</a:t>
            </a:r>
            <a:r>
              <a:rPr lang="en-US" sz="2800" i="1" baseline="-25000" dirty="0" err="1" smtClean="0"/>
              <a:t>short</a:t>
            </a:r>
            <a:r>
              <a:rPr lang="en-US" sz="2800" i="1" dirty="0" smtClean="0"/>
              <a:t>, </a:t>
            </a:r>
            <a:r>
              <a:rPr lang="en-US" sz="2800" i="1" dirty="0" err="1" smtClean="0"/>
              <a:t>z</a:t>
            </a:r>
            <a:r>
              <a:rPr lang="en-US" sz="2800" i="1" baseline="-25000" dirty="0" err="1" smtClean="0"/>
              <a:t>max</a:t>
            </a:r>
            <a:r>
              <a:rPr lang="en-US" sz="2800" i="1" dirty="0" smtClean="0"/>
              <a:t> </a:t>
            </a:r>
            <a:r>
              <a:rPr lang="en-US" sz="2800" dirty="0" smtClean="0"/>
              <a:t>and </a:t>
            </a:r>
            <a:r>
              <a:rPr lang="en-US" sz="2800" i="1" dirty="0" err="1" smtClean="0"/>
              <a:t>z</a:t>
            </a:r>
            <a:r>
              <a:rPr lang="en-US" sz="2800" i="1" baseline="-25000" dirty="0" err="1" smtClean="0"/>
              <a:t>rand</a:t>
            </a:r>
            <a:r>
              <a:rPr lang="en-US" sz="2800" dirty="0" smtClean="0"/>
              <a:t> </a:t>
            </a:r>
            <a:endParaRPr lang="en-US" sz="2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WEP 280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Robot perception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Slide </a:t>
            </a:r>
            <a:fld id="{9FF87144-A1C4-A743-BC37-8C2BB1B2E564}" type="slidenum">
              <a:rPr lang="en-US" smtClean="0"/>
              <a:pPr>
                <a:defRPr/>
              </a:pPr>
              <a:t>87</a:t>
            </a:fld>
            <a:endParaRPr lang="en-US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25467516"/>
              </p:ext>
            </p:extLst>
          </p:nvPr>
        </p:nvGraphicFramePr>
        <p:xfrm>
          <a:off x="1676400" y="3429000"/>
          <a:ext cx="5410200" cy="25265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83" name="Equation" r:id="rId3" imgW="2501900" imgH="1168400" progId="Equation.3">
                  <p:embed/>
                </p:oleObj>
              </mc:Choice>
              <mc:Fallback>
                <p:oleObj name="Equation" r:id="rId3" imgW="2501900" imgH="1168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76400" y="3429000"/>
                        <a:ext cx="5410200" cy="25265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2743200"/>
            <a:ext cx="5168900" cy="324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13337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</p:spPr>
        <p:txBody>
          <a:bodyPr/>
          <a:lstStyle/>
          <a:p>
            <a:r>
              <a:rPr lang="en-US" dirty="0" smtClean="0"/>
              <a:t>Pseudo-density of a mixture distribution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WEP 280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Robot perception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Slide </a:t>
            </a:r>
            <a:fld id="{9FF87144-A1C4-A743-BC37-8C2BB1B2E564}" type="slidenum">
              <a:rPr lang="en-US" smtClean="0"/>
              <a:pPr>
                <a:defRPr/>
              </a:pPr>
              <a:t>88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676400"/>
            <a:ext cx="6248400" cy="4467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64080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Measurement model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WEP 280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Robot perception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Slide </a:t>
            </a:r>
            <a:fld id="{9FF87144-A1C4-A743-BC37-8C2BB1B2E564}" type="slidenum">
              <a:rPr lang="en-US" smtClean="0"/>
              <a:pPr>
                <a:defRPr/>
              </a:pPr>
              <a:t>89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199" y="1828800"/>
            <a:ext cx="8363557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4165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762000"/>
          </a:xfrm>
        </p:spPr>
        <p:txBody>
          <a:bodyPr/>
          <a:lstStyle/>
          <a:p>
            <a:r>
              <a:rPr lang="en-US" sz="3200" dirty="0" err="1" smtClean="0"/>
              <a:t>Bibabot</a:t>
            </a:r>
            <a:r>
              <a:rPr lang="en-US" sz="3200" dirty="0" smtClean="0"/>
              <a:t> (2002), </a:t>
            </a:r>
            <a:r>
              <a:rPr lang="en-US" sz="3200" dirty="0" err="1" smtClean="0"/>
              <a:t>BlueBotics</a:t>
            </a:r>
            <a:r>
              <a:rPr lang="en-US" sz="3200" dirty="0" smtClean="0"/>
              <a:t> SA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219200"/>
            <a:ext cx="4495800" cy="5181600"/>
          </a:xfrm>
        </p:spPr>
        <p:txBody>
          <a:bodyPr/>
          <a:lstStyle/>
          <a:p>
            <a:r>
              <a:rPr lang="en-US" dirty="0" smtClean="0"/>
              <a:t>Operating environment</a:t>
            </a:r>
          </a:p>
          <a:p>
            <a:pPr lvl="1"/>
            <a:r>
              <a:rPr lang="en-US" dirty="0" smtClean="0"/>
              <a:t>Indoor and outdoor</a:t>
            </a:r>
          </a:p>
          <a:p>
            <a:pPr lvl="1"/>
            <a:r>
              <a:rPr lang="en-US" dirty="0" smtClean="0"/>
              <a:t>on-road only</a:t>
            </a:r>
          </a:p>
          <a:p>
            <a:r>
              <a:rPr lang="en-US" dirty="0" smtClean="0">
                <a:solidFill>
                  <a:srgbClr val="800000"/>
                </a:solidFill>
              </a:rPr>
              <a:t>Sensors</a:t>
            </a:r>
          </a:p>
          <a:p>
            <a:pPr lvl="1"/>
            <a:r>
              <a:rPr lang="en-US" dirty="0" smtClean="0"/>
              <a:t>wheel encoders</a:t>
            </a:r>
          </a:p>
          <a:p>
            <a:pPr lvl="1"/>
            <a:r>
              <a:rPr lang="en-US" dirty="0" smtClean="0">
                <a:solidFill>
                  <a:srgbClr val="008000"/>
                </a:solidFill>
              </a:rPr>
              <a:t>bumper</a:t>
            </a:r>
          </a:p>
          <a:p>
            <a:pPr lvl="1"/>
            <a:r>
              <a:rPr lang="en-US" dirty="0" smtClean="0"/>
              <a:t>sonar sensors</a:t>
            </a:r>
          </a:p>
          <a:p>
            <a:pPr lvl="1"/>
            <a:r>
              <a:rPr lang="en-US" dirty="0" smtClean="0">
                <a:solidFill>
                  <a:srgbClr val="008000"/>
                </a:solidFill>
              </a:rPr>
              <a:t>laser range finders</a:t>
            </a:r>
          </a:p>
          <a:p>
            <a:pPr lvl="1"/>
            <a:r>
              <a:rPr lang="en-US" dirty="0" smtClean="0"/>
              <a:t>inertial measurement unit</a:t>
            </a:r>
          </a:p>
          <a:p>
            <a:pPr lvl="1"/>
            <a:r>
              <a:rPr lang="en-US" dirty="0" smtClean="0">
                <a:solidFill>
                  <a:srgbClr val="008000"/>
                </a:solidFill>
              </a:rPr>
              <a:t>omnidirectional camera</a:t>
            </a:r>
          </a:p>
          <a:p>
            <a:pPr lvl="1"/>
            <a:r>
              <a:rPr lang="en-US" dirty="0" smtClean="0"/>
              <a:t>pan-tilt camera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WEP 280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Robot perception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Slide </a:t>
            </a:r>
            <a:fld id="{9FF87144-A1C4-A743-BC37-8C2BB1B2E564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248936"/>
            <a:ext cx="4000500" cy="5062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0217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</p:spPr>
        <p:txBody>
          <a:bodyPr/>
          <a:lstStyle/>
          <a:p>
            <a:r>
              <a:rPr lang="en-US" dirty="0" smtClean="0"/>
              <a:t>Adjusting the intrinsic model parameters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828800"/>
            <a:ext cx="8458200" cy="4332288"/>
          </a:xfrm>
        </p:spPr>
        <p:txBody>
          <a:bodyPr/>
          <a:lstStyle/>
          <a:p>
            <a:r>
              <a:rPr lang="en-US" sz="2800" dirty="0" smtClean="0"/>
              <a:t>Several question arise at this point. </a:t>
            </a:r>
          </a:p>
          <a:p>
            <a:r>
              <a:rPr lang="en-US" sz="2800" u="sng" dirty="0" smtClean="0">
                <a:solidFill>
                  <a:srgbClr val="800000"/>
                </a:solidFill>
              </a:rPr>
              <a:t>How</a:t>
            </a:r>
            <a:r>
              <a:rPr lang="en-US" sz="2800" dirty="0" smtClean="0">
                <a:solidFill>
                  <a:srgbClr val="800000"/>
                </a:solidFill>
              </a:rPr>
              <a:t> do we </a:t>
            </a:r>
            <a:r>
              <a:rPr lang="en-US" sz="2800" u="sng" dirty="0" smtClean="0">
                <a:solidFill>
                  <a:srgbClr val="800000"/>
                </a:solidFill>
              </a:rPr>
              <a:t>chose the mixing parameters </a:t>
            </a:r>
            <a:r>
              <a:rPr lang="en-US" sz="2800" i="1" dirty="0" err="1" smtClean="0">
                <a:solidFill>
                  <a:srgbClr val="800000"/>
                </a:solidFill>
              </a:rPr>
              <a:t>z</a:t>
            </a:r>
            <a:r>
              <a:rPr lang="en-US" sz="2800" i="1" baseline="-25000" dirty="0" err="1" smtClean="0">
                <a:solidFill>
                  <a:srgbClr val="800000"/>
                </a:solidFill>
              </a:rPr>
              <a:t>hit</a:t>
            </a:r>
            <a:r>
              <a:rPr lang="en-US" sz="2800" i="1" dirty="0" smtClean="0">
                <a:solidFill>
                  <a:srgbClr val="800000"/>
                </a:solidFill>
              </a:rPr>
              <a:t>, </a:t>
            </a:r>
            <a:r>
              <a:rPr lang="en-US" sz="2800" i="1" dirty="0" err="1" smtClean="0">
                <a:solidFill>
                  <a:srgbClr val="800000"/>
                </a:solidFill>
              </a:rPr>
              <a:t>z</a:t>
            </a:r>
            <a:r>
              <a:rPr lang="en-US" sz="2800" i="1" baseline="-25000" dirty="0" err="1" smtClean="0">
                <a:solidFill>
                  <a:srgbClr val="800000"/>
                </a:solidFill>
              </a:rPr>
              <a:t>short</a:t>
            </a:r>
            <a:r>
              <a:rPr lang="en-US" sz="2800" i="1" dirty="0" smtClean="0">
                <a:solidFill>
                  <a:srgbClr val="800000"/>
                </a:solidFill>
              </a:rPr>
              <a:t>, </a:t>
            </a:r>
            <a:r>
              <a:rPr lang="en-US" sz="2800" i="1" dirty="0" err="1" smtClean="0">
                <a:solidFill>
                  <a:srgbClr val="800000"/>
                </a:solidFill>
              </a:rPr>
              <a:t>z</a:t>
            </a:r>
            <a:r>
              <a:rPr lang="en-US" sz="2800" i="1" baseline="-25000" dirty="0" err="1" smtClean="0">
                <a:solidFill>
                  <a:srgbClr val="800000"/>
                </a:solidFill>
              </a:rPr>
              <a:t>max</a:t>
            </a:r>
            <a:r>
              <a:rPr lang="en-US" sz="2800" i="1" dirty="0" smtClean="0">
                <a:solidFill>
                  <a:srgbClr val="800000"/>
                </a:solidFill>
              </a:rPr>
              <a:t>,</a:t>
            </a:r>
            <a:r>
              <a:rPr lang="en-US" sz="2800" i="1" dirty="0">
                <a:solidFill>
                  <a:srgbClr val="800000"/>
                </a:solidFill>
              </a:rPr>
              <a:t> </a:t>
            </a:r>
            <a:r>
              <a:rPr lang="en-US" sz="2800" dirty="0" smtClean="0">
                <a:solidFill>
                  <a:srgbClr val="800000"/>
                </a:solidFill>
              </a:rPr>
              <a:t>and</a:t>
            </a:r>
            <a:r>
              <a:rPr lang="en-US" sz="2800" i="1" dirty="0" smtClean="0">
                <a:solidFill>
                  <a:srgbClr val="800000"/>
                </a:solidFill>
              </a:rPr>
              <a:t> </a:t>
            </a:r>
            <a:r>
              <a:rPr lang="en-US" sz="2800" i="1" dirty="0" err="1" smtClean="0">
                <a:solidFill>
                  <a:srgbClr val="800000"/>
                </a:solidFill>
              </a:rPr>
              <a:t>z</a:t>
            </a:r>
            <a:r>
              <a:rPr lang="en-US" sz="2800" i="1" baseline="-25000" dirty="0" err="1" smtClean="0">
                <a:solidFill>
                  <a:srgbClr val="800000"/>
                </a:solidFill>
              </a:rPr>
              <a:t>rand</a:t>
            </a:r>
            <a:r>
              <a:rPr lang="en-US" sz="2800" dirty="0" smtClean="0">
                <a:solidFill>
                  <a:srgbClr val="800000"/>
                </a:solidFill>
              </a:rPr>
              <a:t>?</a:t>
            </a:r>
          </a:p>
          <a:p>
            <a:r>
              <a:rPr lang="en-US" sz="2800" dirty="0" smtClean="0"/>
              <a:t>Other parameters include </a:t>
            </a:r>
            <a:r>
              <a:rPr lang="en-US" sz="2800" i="1" dirty="0" err="1" smtClean="0"/>
              <a:t>σ</a:t>
            </a:r>
            <a:r>
              <a:rPr lang="en-US" sz="2800" i="1" baseline="-25000" dirty="0" err="1" smtClean="0"/>
              <a:t>hit</a:t>
            </a:r>
            <a:r>
              <a:rPr lang="en-US" sz="2800" dirty="0" smtClean="0"/>
              <a:t> and </a:t>
            </a:r>
            <a:r>
              <a:rPr lang="en-US" sz="2800" i="1" dirty="0" err="1" smtClean="0"/>
              <a:t>λ</a:t>
            </a:r>
            <a:r>
              <a:rPr lang="en-US" sz="2800" i="1" baseline="-25000" dirty="0" err="1" smtClean="0"/>
              <a:t>short</a:t>
            </a:r>
            <a:endParaRPr lang="en-US" sz="2800" dirty="0" smtClean="0"/>
          </a:p>
          <a:p>
            <a:r>
              <a:rPr lang="en-US" sz="2800" dirty="0" smtClean="0">
                <a:solidFill>
                  <a:srgbClr val="800000"/>
                </a:solidFill>
              </a:rPr>
              <a:t>We refer to the set of parameters as </a:t>
            </a:r>
            <a:r>
              <a:rPr lang="en-US" sz="2800" i="1" dirty="0" err="1" smtClean="0">
                <a:solidFill>
                  <a:srgbClr val="800000"/>
                </a:solidFill>
              </a:rPr>
              <a:t>Θ</a:t>
            </a:r>
            <a:endParaRPr lang="en-US" sz="2800" i="1" dirty="0" smtClean="0">
              <a:solidFill>
                <a:srgbClr val="800000"/>
              </a:solidFill>
            </a:endParaRPr>
          </a:p>
          <a:p>
            <a:r>
              <a:rPr lang="en-US" sz="2800" dirty="0" smtClean="0"/>
              <a:t>One way to estimate these parameters is to rely on experimental data.</a:t>
            </a:r>
            <a:endParaRPr lang="en-US" sz="2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WEP 280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Robot perception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Slide </a:t>
            </a:r>
            <a:fld id="{9FF87144-A1C4-A743-BC37-8C2BB1B2E564}" type="slidenum">
              <a:rPr lang="en-US" smtClean="0"/>
              <a:pPr>
                <a:defRPr/>
              </a:pPr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173438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Range data (expected 3m)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WEP 280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Robot perception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Slide </a:t>
            </a:r>
            <a:fld id="{9FF87144-A1C4-A743-BC37-8C2BB1B2E564}" type="slidenum">
              <a:rPr lang="en-US" smtClean="0"/>
              <a:pPr>
                <a:defRPr/>
              </a:pPr>
              <a:t>91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600200"/>
            <a:ext cx="8077200" cy="3458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15415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Adjusting the parameters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447800"/>
            <a:ext cx="8839200" cy="1981200"/>
          </a:xfrm>
        </p:spPr>
        <p:txBody>
          <a:bodyPr/>
          <a:lstStyle/>
          <a:p>
            <a:r>
              <a:rPr lang="en-US" sz="2800" dirty="0" smtClean="0"/>
              <a:t>One way to do it is </a:t>
            </a:r>
            <a:r>
              <a:rPr lang="en-US" sz="2800" u="sng" dirty="0" smtClean="0"/>
              <a:t>manually</a:t>
            </a:r>
            <a:r>
              <a:rPr lang="en-US" sz="2800" dirty="0" smtClean="0"/>
              <a:t>.</a:t>
            </a:r>
          </a:p>
          <a:p>
            <a:r>
              <a:rPr lang="en-US" sz="2800" dirty="0" smtClean="0">
                <a:solidFill>
                  <a:srgbClr val="800000"/>
                </a:solidFill>
              </a:rPr>
              <a:t>Another way is by maximizing the </a:t>
            </a:r>
            <a:r>
              <a:rPr lang="en-US" sz="2800" u="sng" dirty="0" smtClean="0">
                <a:solidFill>
                  <a:srgbClr val="800000"/>
                </a:solidFill>
              </a:rPr>
              <a:t>likelihood</a:t>
            </a:r>
            <a:r>
              <a:rPr lang="en-US" sz="2800" dirty="0" smtClean="0">
                <a:solidFill>
                  <a:srgbClr val="800000"/>
                </a:solidFill>
              </a:rPr>
              <a:t> (</a:t>
            </a:r>
            <a:r>
              <a:rPr lang="en-US" sz="2800" i="1" dirty="0" smtClean="0">
                <a:solidFill>
                  <a:srgbClr val="800000"/>
                </a:solidFill>
              </a:rPr>
              <a:t>ML estimator</a:t>
            </a:r>
            <a:r>
              <a:rPr lang="en-US" sz="2800" dirty="0" smtClean="0">
                <a:solidFill>
                  <a:srgbClr val="800000"/>
                </a:solidFill>
              </a:rPr>
              <a:t>) of a referenced data set Z={</a:t>
            </a:r>
            <a:r>
              <a:rPr lang="en-US" sz="2800" i="1" dirty="0" err="1" smtClean="0">
                <a:solidFill>
                  <a:srgbClr val="800000"/>
                </a:solidFill>
              </a:rPr>
              <a:t>z</a:t>
            </a:r>
            <a:r>
              <a:rPr lang="en-US" sz="2800" i="1" baseline="-25000" dirty="0" err="1" smtClean="0">
                <a:solidFill>
                  <a:srgbClr val="800000"/>
                </a:solidFill>
              </a:rPr>
              <a:t>i</a:t>
            </a:r>
            <a:r>
              <a:rPr lang="en-US" sz="2800" dirty="0" smtClean="0">
                <a:solidFill>
                  <a:srgbClr val="800000"/>
                </a:solidFill>
              </a:rPr>
              <a:t>} with associated positions </a:t>
            </a:r>
            <a:r>
              <a:rPr lang="en-US" sz="2800" i="1" dirty="0" smtClean="0">
                <a:solidFill>
                  <a:srgbClr val="800000"/>
                </a:solidFill>
              </a:rPr>
              <a:t>X</a:t>
            </a:r>
            <a:r>
              <a:rPr lang="en-US" sz="2800" dirty="0" smtClean="0">
                <a:solidFill>
                  <a:srgbClr val="800000"/>
                </a:solidFill>
              </a:rPr>
              <a:t>={</a:t>
            </a:r>
            <a:r>
              <a:rPr lang="en-US" sz="2800" i="1" dirty="0" smtClean="0">
                <a:solidFill>
                  <a:srgbClr val="800000"/>
                </a:solidFill>
              </a:rPr>
              <a:t>x</a:t>
            </a:r>
            <a:r>
              <a:rPr lang="en-US" sz="2800" i="1" baseline="-25000" dirty="0" smtClean="0">
                <a:solidFill>
                  <a:srgbClr val="800000"/>
                </a:solidFill>
              </a:rPr>
              <a:t>i</a:t>
            </a:r>
            <a:r>
              <a:rPr lang="en-US" sz="2800" dirty="0" smtClean="0">
                <a:solidFill>
                  <a:srgbClr val="800000"/>
                </a:solidFill>
              </a:rPr>
              <a:t>} and map </a:t>
            </a:r>
            <a:r>
              <a:rPr lang="en-US" sz="2800" i="1" dirty="0" smtClean="0">
                <a:solidFill>
                  <a:srgbClr val="800000"/>
                </a:solidFill>
              </a:rPr>
              <a:t>m</a:t>
            </a:r>
            <a:r>
              <a:rPr lang="en-US" sz="2800" dirty="0" smtClean="0">
                <a:solidFill>
                  <a:srgbClr val="800000"/>
                </a:solidFill>
              </a:rPr>
              <a:t>:</a:t>
            </a:r>
            <a:endParaRPr lang="en-US" sz="2800" dirty="0">
              <a:solidFill>
                <a:srgbClr val="800000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WEP 280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Robot perception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Slide </a:t>
            </a:r>
            <a:fld id="{9FF87144-A1C4-A743-BC37-8C2BB1B2E564}" type="slidenum">
              <a:rPr lang="en-US" smtClean="0"/>
              <a:pPr>
                <a:defRPr/>
              </a:pPr>
              <a:t>92</a:t>
            </a:fld>
            <a:endParaRPr lang="en-US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68330538"/>
              </p:ext>
            </p:extLst>
          </p:nvPr>
        </p:nvGraphicFramePr>
        <p:xfrm>
          <a:off x="3276600" y="3657600"/>
          <a:ext cx="19431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03" name="Equation" r:id="rId3" imgW="863600" imgH="203200" progId="Equation.3">
                  <p:embed/>
                </p:oleObj>
              </mc:Choice>
              <mc:Fallback>
                <p:oleObj name="Equation" r:id="rId3" imgW="8636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276600" y="3657600"/>
                        <a:ext cx="1943100" cy="457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228600" y="4343400"/>
            <a:ext cx="8534400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003366"/>
                </a:solidFill>
                <a:latin typeface="Times New Roman"/>
                <a:ea typeface="+mn-ea"/>
                <a:cs typeface="Times New Roman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3366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003366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3366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3366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smtClean="0"/>
              <a:t>Our goal is to identify </a:t>
            </a:r>
            <a:r>
              <a:rPr lang="en-US" sz="2800" i="1" dirty="0" err="1" smtClean="0"/>
              <a:t>Θ</a:t>
            </a:r>
            <a:r>
              <a:rPr lang="en-US" sz="2800" dirty="0" smtClean="0"/>
              <a:t> that maximizes this likelihood of measurements.</a:t>
            </a:r>
          </a:p>
          <a:p>
            <a:r>
              <a:rPr lang="en-US" sz="2800" dirty="0" smtClean="0">
                <a:solidFill>
                  <a:srgbClr val="800000"/>
                </a:solidFill>
              </a:rPr>
              <a:t>We call this the </a:t>
            </a:r>
            <a:r>
              <a:rPr lang="en-US" sz="2800" i="1" dirty="0" smtClean="0">
                <a:solidFill>
                  <a:srgbClr val="800000"/>
                </a:solidFill>
              </a:rPr>
              <a:t>maximum likelihood estimator</a:t>
            </a:r>
          </a:p>
        </p:txBody>
      </p:sp>
    </p:spTree>
    <p:extLst>
      <p:ext uri="{BB962C8B-B14F-4D97-AF65-F5344CB8AC3E}">
        <p14:creationId xmlns:p14="http://schemas.microsoft.com/office/powerpoint/2010/main" val="120393221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WEP 280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Robot perception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Slide </a:t>
            </a:r>
            <a:fld id="{9FF87144-A1C4-A743-BC37-8C2BB1B2E564}" type="slidenum">
              <a:rPr lang="en-US" smtClean="0"/>
              <a:pPr>
                <a:defRPr/>
              </a:pPr>
              <a:t>93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304799"/>
            <a:ext cx="6553200" cy="6073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32634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WEP 280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Robot perception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Slide </a:t>
            </a:r>
            <a:fld id="{9FF87144-A1C4-A743-BC37-8C2BB1B2E564}" type="slidenum">
              <a:rPr lang="en-US" smtClean="0"/>
              <a:pPr>
                <a:defRPr/>
              </a:pPr>
              <a:t>94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1143000"/>
            <a:ext cx="6781800" cy="5183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82378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Learned sensor model in action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WEP 280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Robot perception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Slide </a:t>
            </a:r>
            <a:fld id="{9FF87144-A1C4-A743-BC37-8C2BB1B2E564}" type="slidenum">
              <a:rPr lang="en-US" smtClean="0"/>
              <a:pPr>
                <a:defRPr/>
              </a:pPr>
              <a:t>95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1219200"/>
            <a:ext cx="5410200" cy="4891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62237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 with likelihood plots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WEP 280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Robot perception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Slide </a:t>
            </a:r>
            <a:fld id="{9FF87144-A1C4-A743-BC37-8C2BB1B2E564}" type="slidenum">
              <a:rPr lang="en-US" smtClean="0"/>
              <a:pPr>
                <a:defRPr/>
              </a:pPr>
              <a:t>96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524000"/>
            <a:ext cx="8153400" cy="4538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95181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Practical considerations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practice computing the densities for </a:t>
            </a:r>
            <a:r>
              <a:rPr lang="en-US" u="sng" dirty="0" smtClean="0"/>
              <a:t>all sensor readings</a:t>
            </a:r>
            <a:r>
              <a:rPr lang="en-US" dirty="0" smtClean="0"/>
              <a:t> can be </a:t>
            </a:r>
            <a:r>
              <a:rPr lang="en-US" u="sng" dirty="0" smtClean="0"/>
              <a:t>quite involved</a:t>
            </a:r>
            <a:r>
              <a:rPr lang="en-US" dirty="0" smtClean="0"/>
              <a:t> and can not always be carried out in real time. </a:t>
            </a:r>
          </a:p>
          <a:p>
            <a:r>
              <a:rPr lang="en-US" dirty="0" smtClean="0">
                <a:solidFill>
                  <a:srgbClr val="800000"/>
                </a:solidFill>
              </a:rPr>
              <a:t>One approach to solve this problem is to incorporate </a:t>
            </a:r>
            <a:r>
              <a:rPr lang="en-US" u="sng" dirty="0" smtClean="0">
                <a:solidFill>
                  <a:srgbClr val="800000"/>
                </a:solidFill>
              </a:rPr>
              <a:t>only a subset</a:t>
            </a:r>
            <a:r>
              <a:rPr lang="en-US" dirty="0" smtClean="0">
                <a:solidFill>
                  <a:srgbClr val="800000"/>
                </a:solidFill>
              </a:rPr>
              <a:t> of all measurements (</a:t>
            </a:r>
            <a:r>
              <a:rPr lang="en-US" i="1" dirty="0" smtClean="0">
                <a:solidFill>
                  <a:srgbClr val="800000"/>
                </a:solidFill>
              </a:rPr>
              <a:t>e.g.</a:t>
            </a:r>
            <a:r>
              <a:rPr lang="en-US" dirty="0" smtClean="0">
                <a:solidFill>
                  <a:srgbClr val="800000"/>
                </a:solidFill>
              </a:rPr>
              <a:t>, 8 laser readings instead of 360)</a:t>
            </a:r>
          </a:p>
          <a:p>
            <a:r>
              <a:rPr lang="en-US" dirty="0" smtClean="0"/>
              <a:t>The added advantage is that the </a:t>
            </a:r>
            <a:r>
              <a:rPr lang="en-US" u="sng" dirty="0" smtClean="0"/>
              <a:t>state estimation process</a:t>
            </a:r>
            <a:r>
              <a:rPr lang="en-US" dirty="0" smtClean="0"/>
              <a:t> becomes </a:t>
            </a:r>
            <a:r>
              <a:rPr lang="en-US" u="sng" dirty="0" smtClean="0"/>
              <a:t>less susceptible to correlated noise</a:t>
            </a:r>
            <a:r>
              <a:rPr lang="en-US" dirty="0" smtClean="0"/>
              <a:t> in adjacent measurements (since they become further away)</a:t>
            </a:r>
          </a:p>
          <a:p>
            <a:r>
              <a:rPr lang="en-US" dirty="0" smtClean="0">
                <a:solidFill>
                  <a:srgbClr val="800000"/>
                </a:solidFill>
              </a:rPr>
              <a:t>When </a:t>
            </a:r>
            <a:r>
              <a:rPr lang="en-US" u="sng" dirty="0" smtClean="0">
                <a:solidFill>
                  <a:srgbClr val="800000"/>
                </a:solidFill>
              </a:rPr>
              <a:t>dependencies</a:t>
            </a:r>
            <a:r>
              <a:rPr lang="en-US" dirty="0" smtClean="0">
                <a:solidFill>
                  <a:srgbClr val="800000"/>
                </a:solidFill>
              </a:rPr>
              <a:t> between adjacent measurements are </a:t>
            </a:r>
            <a:r>
              <a:rPr lang="en-US" u="sng" dirty="0" smtClean="0">
                <a:solidFill>
                  <a:srgbClr val="800000"/>
                </a:solidFill>
              </a:rPr>
              <a:t>strong</a:t>
            </a:r>
            <a:r>
              <a:rPr lang="en-US" dirty="0" smtClean="0">
                <a:solidFill>
                  <a:srgbClr val="800000"/>
                </a:solidFill>
              </a:rPr>
              <a:t> the ML model may make the </a:t>
            </a:r>
            <a:r>
              <a:rPr lang="en-US" u="sng" dirty="0" smtClean="0">
                <a:solidFill>
                  <a:srgbClr val="800000"/>
                </a:solidFill>
              </a:rPr>
              <a:t>robot overconfident</a:t>
            </a:r>
            <a:r>
              <a:rPr lang="en-US" dirty="0" smtClean="0">
                <a:solidFill>
                  <a:srgbClr val="800000"/>
                </a:solidFill>
              </a:rPr>
              <a:t> and yield suboptimal results. </a:t>
            </a:r>
            <a:endParaRPr lang="en-US" dirty="0">
              <a:solidFill>
                <a:srgbClr val="800000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WEP 280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Robot perception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Slide </a:t>
            </a:r>
            <a:fld id="{9FF87144-A1C4-A743-BC37-8C2BB1B2E564}" type="slidenum">
              <a:rPr lang="en-US" smtClean="0"/>
              <a:pPr>
                <a:defRPr/>
              </a:pPr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6092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Limitations of the beam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The beam-based sensor model suffers from </a:t>
            </a:r>
            <a:r>
              <a:rPr lang="en-US" sz="2800" u="sng" dirty="0" smtClean="0"/>
              <a:t>2 major drawbacks</a:t>
            </a:r>
            <a:r>
              <a:rPr lang="en-US" sz="2800" dirty="0" smtClean="0"/>
              <a:t>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 smtClean="0">
                <a:solidFill>
                  <a:srgbClr val="800000"/>
                </a:solidFill>
              </a:rPr>
              <a:t>It exhibits a </a:t>
            </a:r>
            <a:r>
              <a:rPr lang="en-US" sz="2800" u="sng" dirty="0" smtClean="0">
                <a:solidFill>
                  <a:srgbClr val="800000"/>
                </a:solidFill>
              </a:rPr>
              <a:t>lack of smoothness</a:t>
            </a:r>
            <a:r>
              <a:rPr lang="en-US" sz="2800" dirty="0" smtClean="0">
                <a:solidFill>
                  <a:srgbClr val="800000"/>
                </a:solidFill>
              </a:rPr>
              <a:t>.  In cluttered environments the distribution p(</a:t>
            </a:r>
            <a:r>
              <a:rPr lang="en-US" sz="2800" i="1" dirty="0" err="1" smtClean="0">
                <a:solidFill>
                  <a:srgbClr val="800000"/>
                </a:solidFill>
              </a:rPr>
              <a:t>z</a:t>
            </a:r>
            <a:r>
              <a:rPr lang="en-US" sz="2800" i="1" baseline="-25000" dirty="0" err="1" smtClean="0">
                <a:solidFill>
                  <a:srgbClr val="800000"/>
                </a:solidFill>
              </a:rPr>
              <a:t>t</a:t>
            </a:r>
            <a:r>
              <a:rPr lang="en-US" sz="2800" dirty="0" err="1" smtClean="0">
                <a:solidFill>
                  <a:srgbClr val="800000"/>
                </a:solidFill>
              </a:rPr>
              <a:t>|</a:t>
            </a:r>
            <a:r>
              <a:rPr lang="en-US" sz="2800" i="1" dirty="0" err="1" smtClean="0">
                <a:solidFill>
                  <a:srgbClr val="800000"/>
                </a:solidFill>
              </a:rPr>
              <a:t>x</a:t>
            </a:r>
            <a:r>
              <a:rPr lang="en-US" sz="2800" i="1" baseline="-25000" dirty="0" err="1" smtClean="0">
                <a:solidFill>
                  <a:srgbClr val="800000"/>
                </a:solidFill>
              </a:rPr>
              <a:t>t</a:t>
            </a:r>
            <a:r>
              <a:rPr lang="en-US" sz="2800" dirty="0" err="1" smtClean="0">
                <a:solidFill>
                  <a:srgbClr val="800000"/>
                </a:solidFill>
              </a:rPr>
              <a:t>,</a:t>
            </a:r>
            <a:r>
              <a:rPr lang="en-US" sz="2800" i="1" dirty="0" err="1" smtClean="0">
                <a:solidFill>
                  <a:srgbClr val="800000"/>
                </a:solidFill>
              </a:rPr>
              <a:t>m</a:t>
            </a:r>
            <a:r>
              <a:rPr lang="en-US" sz="2800" dirty="0" smtClean="0">
                <a:solidFill>
                  <a:srgbClr val="800000"/>
                </a:solidFill>
              </a:rPr>
              <a:t>) can be </a:t>
            </a:r>
            <a:r>
              <a:rPr lang="en-US" sz="2800" u="sng" dirty="0" smtClean="0">
                <a:solidFill>
                  <a:srgbClr val="800000"/>
                </a:solidFill>
              </a:rPr>
              <a:t>unsmooth in </a:t>
            </a:r>
            <a:r>
              <a:rPr lang="en-US" sz="2800" i="1" u="sng" dirty="0" err="1" smtClean="0">
                <a:solidFill>
                  <a:srgbClr val="800000"/>
                </a:solidFill>
              </a:rPr>
              <a:t>x</a:t>
            </a:r>
            <a:r>
              <a:rPr lang="en-US" sz="2800" u="sng" baseline="-25000" dirty="0" err="1" smtClean="0">
                <a:solidFill>
                  <a:srgbClr val="800000"/>
                </a:solidFill>
              </a:rPr>
              <a:t>t</a:t>
            </a:r>
            <a:r>
              <a:rPr lang="en-US" sz="2800" dirty="0" err="1" smtClean="0">
                <a:solidFill>
                  <a:srgbClr val="800000"/>
                </a:solidFill>
              </a:rPr>
              <a:t>.</a:t>
            </a:r>
            <a:r>
              <a:rPr lang="en-US" sz="2800" dirty="0" smtClean="0">
                <a:solidFill>
                  <a:srgbClr val="800000"/>
                </a:solidFill>
              </a:rPr>
              <a:t> </a:t>
            </a:r>
          </a:p>
          <a:p>
            <a:pPr lvl="1"/>
            <a:r>
              <a:rPr lang="en-US" sz="2800" dirty="0" smtClean="0"/>
              <a:t>In cluttered environments (like many chairs with many legs) have a large effect on the correct range of a sensor beam. As a result the </a:t>
            </a:r>
            <a:r>
              <a:rPr lang="en-US" sz="2800" u="sng" dirty="0" smtClean="0"/>
              <a:t>heading</a:t>
            </a:r>
            <a:r>
              <a:rPr lang="en-US" sz="2800" dirty="0" smtClean="0"/>
              <a:t> direction is </a:t>
            </a:r>
            <a:r>
              <a:rPr lang="en-US" sz="2800" u="sng" dirty="0" smtClean="0"/>
              <a:t>particularly affected</a:t>
            </a:r>
            <a:r>
              <a:rPr lang="en-US" sz="2800" dirty="0" smtClean="0"/>
              <a:t>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WEP 280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Robot perception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Slide </a:t>
            </a:r>
            <a:fld id="{9FF87144-A1C4-A743-BC37-8C2BB1B2E564}" type="slidenum">
              <a:rPr lang="en-US" smtClean="0"/>
              <a:pPr>
                <a:defRPr/>
              </a:pPr>
              <a:t>98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410200" y="2895600"/>
            <a:ext cx="3430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>
                <a:solidFill>
                  <a:srgbClr val="800000"/>
                </a:solidFill>
                <a:latin typeface="Times New Roman"/>
                <a:cs typeface="Times New Roman"/>
              </a:rPr>
              <a:t>k</a:t>
            </a:r>
            <a:endParaRPr lang="en-US" sz="1600" i="1" dirty="0">
              <a:solidFill>
                <a:srgbClr val="800000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404553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Limitations of the beam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2"/>
            </a:pPr>
            <a:r>
              <a:rPr lang="en-US" sz="2800" dirty="0" smtClean="0">
                <a:solidFill>
                  <a:srgbClr val="800000"/>
                </a:solidFill>
              </a:rPr>
              <a:t>The </a:t>
            </a:r>
            <a:r>
              <a:rPr lang="en-US" sz="2800" dirty="0">
                <a:solidFill>
                  <a:srgbClr val="800000"/>
                </a:solidFill>
              </a:rPr>
              <a:t>beam-based model is </a:t>
            </a:r>
            <a:r>
              <a:rPr lang="en-US" sz="2800" u="sng" dirty="0">
                <a:solidFill>
                  <a:srgbClr val="800000"/>
                </a:solidFill>
              </a:rPr>
              <a:t>computationally involved</a:t>
            </a:r>
            <a:r>
              <a:rPr lang="en-US" sz="2800" dirty="0">
                <a:solidFill>
                  <a:srgbClr val="800000"/>
                </a:solidFill>
              </a:rPr>
              <a:t>.</a:t>
            </a:r>
          </a:p>
          <a:p>
            <a:pPr marL="857250" lvl="1" indent="-457200"/>
            <a:r>
              <a:rPr lang="en-US" sz="2800" dirty="0"/>
              <a:t>This is largely due to the ray tracing issue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WEP 280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Robot perception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Slide </a:t>
            </a:r>
            <a:fld id="{9FF87144-A1C4-A743-BC37-8C2BB1B2E564}" type="slidenum">
              <a:rPr lang="en-US" smtClean="0"/>
              <a:pPr>
                <a:defRPr/>
              </a:pPr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36161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IRSTD@W81010JXAGZT3PP7" val="4614"/>
</p:tagLst>
</file>

<file path=ppt/theme/theme1.xml><?xml version="1.0" encoding="utf-8"?>
<a:theme xmlns:a="http://schemas.openxmlformats.org/drawingml/2006/main" name="2_Default Design">
  <a:themeElements>
    <a:clrScheme name="2_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2_Default Design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2_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 Black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5472</TotalTime>
  <Words>6498</Words>
  <Application>Microsoft Macintosh PowerPoint</Application>
  <PresentationFormat>On-screen Show (4:3)</PresentationFormat>
  <Paragraphs>1110</Paragraphs>
  <Slides>127</Slides>
  <Notes>0</Notes>
  <HiddenSlides>0</HiddenSlides>
  <MMClips>0</MMClips>
  <ScaleCrop>false</ScaleCrop>
  <HeadingPairs>
    <vt:vector size="6" baseType="variant"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127</vt:i4>
      </vt:variant>
    </vt:vector>
  </HeadingPairs>
  <TitlesOfParts>
    <vt:vector size="130" baseType="lpstr">
      <vt:lpstr>2_Default Design</vt:lpstr>
      <vt:lpstr>Default Design</vt:lpstr>
      <vt:lpstr>Equation</vt:lpstr>
      <vt:lpstr>Topic 7   Robot Perception</vt:lpstr>
      <vt:lpstr>Autonomous mobile robots</vt:lpstr>
      <vt:lpstr>Why should the roboticist understand instrumentation? </vt:lpstr>
      <vt:lpstr>Instrumentation &amp; measurements</vt:lpstr>
      <vt:lpstr>Understanding the measurement system</vt:lpstr>
      <vt:lpstr>Example of a real world situation</vt:lpstr>
      <vt:lpstr>Perception for mobile robots</vt:lpstr>
      <vt:lpstr>Shakey the robot (1966-1972), SRI International </vt:lpstr>
      <vt:lpstr>Bibabot (2002), BlueBotics SA</vt:lpstr>
      <vt:lpstr>PR2 (2010-) Willow Garage</vt:lpstr>
      <vt:lpstr>Sensor classification</vt:lpstr>
      <vt:lpstr>PowerPoint Presentation</vt:lpstr>
      <vt:lpstr>PowerPoint Presentation</vt:lpstr>
      <vt:lpstr>Sensors: example</vt:lpstr>
      <vt:lpstr>Encoders</vt:lpstr>
      <vt:lpstr>Rotary optical encoder</vt:lpstr>
      <vt:lpstr>Rotary encoder (absolute)</vt:lpstr>
      <vt:lpstr>Incremental rotary encoder</vt:lpstr>
      <vt:lpstr>Incremental encoders</vt:lpstr>
      <vt:lpstr>PowerPoint Presentation</vt:lpstr>
      <vt:lpstr>Heading sensor - Compass</vt:lpstr>
      <vt:lpstr>Major drawbacks of compass</vt:lpstr>
      <vt:lpstr>Hall effect - application</vt:lpstr>
      <vt:lpstr>Gyroscope</vt:lpstr>
      <vt:lpstr>Mechanical gyroscopes</vt:lpstr>
      <vt:lpstr>Rate gyro</vt:lpstr>
      <vt:lpstr>Mechanical accelerometer</vt:lpstr>
      <vt:lpstr>Mechanical accelerometer</vt:lpstr>
      <vt:lpstr>MEMS accelerometer</vt:lpstr>
      <vt:lpstr>Inertial Measurement Unit (IMU)</vt:lpstr>
      <vt:lpstr>IMU</vt:lpstr>
      <vt:lpstr>Inertial Navigation System (INS)</vt:lpstr>
      <vt:lpstr>Ground-based active &amp; passive beacons</vt:lpstr>
      <vt:lpstr>Ground-based active &amp; passive beacons</vt:lpstr>
      <vt:lpstr>Global Positioning System (GPS)</vt:lpstr>
      <vt:lpstr>PowerPoint Presentation</vt:lpstr>
      <vt:lpstr>Differential Global Positioning System (dGPS)</vt:lpstr>
      <vt:lpstr>Range sensors</vt:lpstr>
      <vt:lpstr>Range sensor (time of flight)</vt:lpstr>
      <vt:lpstr>Range sensor (time of flight)</vt:lpstr>
      <vt:lpstr>Ultrasonic range sensor</vt:lpstr>
      <vt:lpstr>Ultrasonic range sensor</vt:lpstr>
      <vt:lpstr>PowerPoint Presentation</vt:lpstr>
      <vt:lpstr>PowerPoint Presentation</vt:lpstr>
      <vt:lpstr>Ultrasonic sensor</vt:lpstr>
      <vt:lpstr>Ultrasonic sensor (time of flight)</vt:lpstr>
      <vt:lpstr>Infrared emitter/receiver</vt:lpstr>
      <vt:lpstr>Laser Range Sensor (time of flight)</vt:lpstr>
      <vt:lpstr>Laser Range Finder</vt:lpstr>
      <vt:lpstr>LRF -  Operating principles</vt:lpstr>
      <vt:lpstr>LRF – phase shift measurement</vt:lpstr>
      <vt:lpstr>LRF – phase shift measurement</vt:lpstr>
      <vt:lpstr>LRF issues</vt:lpstr>
      <vt:lpstr>LRF typical images</vt:lpstr>
      <vt:lpstr>The SICK LMS200 Laser Scanner</vt:lpstr>
      <vt:lpstr>3D laser range finder</vt:lpstr>
      <vt:lpstr>3D laser range finder</vt:lpstr>
      <vt:lpstr>Laser range finder</vt:lpstr>
      <vt:lpstr>3D range sensor: time of flight</vt:lpstr>
      <vt:lpstr>Incremental Object part detection</vt:lpstr>
      <vt:lpstr>Triangulation ranging</vt:lpstr>
      <vt:lpstr>Triangulation ranging</vt:lpstr>
      <vt:lpstr>Laser triangulation (1D)</vt:lpstr>
      <vt:lpstr>Structured light (Kinect)</vt:lpstr>
      <vt:lpstr> Sensor static characteristics</vt:lpstr>
      <vt:lpstr> Sensor static characteristics</vt:lpstr>
      <vt:lpstr>Measurement models</vt:lpstr>
      <vt:lpstr>Measurement models</vt:lpstr>
      <vt:lpstr>Sensor models</vt:lpstr>
      <vt:lpstr>Sonar Range Scan</vt:lpstr>
      <vt:lpstr>Sensor noise</vt:lpstr>
      <vt:lpstr>Sensor models</vt:lpstr>
      <vt:lpstr>Sensor models</vt:lpstr>
      <vt:lpstr>Maps</vt:lpstr>
      <vt:lpstr>Maps</vt:lpstr>
      <vt:lpstr>Maps</vt:lpstr>
      <vt:lpstr>Measurement model 1 Beam models of range finders</vt:lpstr>
      <vt:lpstr>PowerPoint Presentation</vt:lpstr>
      <vt:lpstr>Pseudo-density of a mixture distribution</vt:lpstr>
      <vt:lpstr>Correct range with local measurement noise</vt:lpstr>
      <vt:lpstr>Measurement noise</vt:lpstr>
      <vt:lpstr>Ray casting</vt:lpstr>
      <vt:lpstr>Unexpected objects</vt:lpstr>
      <vt:lpstr>Unexpected objects</vt:lpstr>
      <vt:lpstr>Failures</vt:lpstr>
      <vt:lpstr>Random measurements</vt:lpstr>
      <vt:lpstr> Final measurement model</vt:lpstr>
      <vt:lpstr>Pseudo-density of a mixture distribution</vt:lpstr>
      <vt:lpstr>Measurement model</vt:lpstr>
      <vt:lpstr>Adjusting the intrinsic model parameters</vt:lpstr>
      <vt:lpstr>Range data (expected 3m)</vt:lpstr>
      <vt:lpstr>Adjusting the parameters</vt:lpstr>
      <vt:lpstr>PowerPoint Presentation</vt:lpstr>
      <vt:lpstr>Results</vt:lpstr>
      <vt:lpstr>Learned sensor model in action</vt:lpstr>
      <vt:lpstr>Results with likelihood plots</vt:lpstr>
      <vt:lpstr>Practical considerations</vt:lpstr>
      <vt:lpstr>Limitations of the beam model</vt:lpstr>
      <vt:lpstr>Limitations of the beam model</vt:lpstr>
      <vt:lpstr>Measurement model 2 Likelihood fields for range finders</vt:lpstr>
      <vt:lpstr>Likelihood fields for range finders</vt:lpstr>
      <vt:lpstr>Likelihood fields</vt:lpstr>
      <vt:lpstr>Three types of noise</vt:lpstr>
      <vt:lpstr>Likelihood fields for range finders</vt:lpstr>
      <vt:lpstr>Likelihood fields. Probability as a function of measurement</vt:lpstr>
      <vt:lpstr>Likelihood fields for range finders</vt:lpstr>
      <vt:lpstr>Extensions</vt:lpstr>
      <vt:lpstr>Extensions</vt:lpstr>
      <vt:lpstr>Disadvantages</vt:lpstr>
      <vt:lpstr>Measurement model 3 Correlation-based</vt:lpstr>
      <vt:lpstr>Correlation-based measurement models</vt:lpstr>
      <vt:lpstr>Correlation-based cont..</vt:lpstr>
      <vt:lpstr>Map matching</vt:lpstr>
      <vt:lpstr>Measurement model 4 Feature-based measurement models</vt:lpstr>
      <vt:lpstr>Feature-based measurement models</vt:lpstr>
      <vt:lpstr>Landmark measurements</vt:lpstr>
      <vt:lpstr>Feature vectors</vt:lpstr>
      <vt:lpstr>Measurement model</vt:lpstr>
      <vt:lpstr>Sensor model with known correspondence</vt:lpstr>
      <vt:lpstr>Sensor model with known correspondence</vt:lpstr>
      <vt:lpstr>Sampling poses</vt:lpstr>
      <vt:lpstr>Sensor model with known correspondence</vt:lpstr>
      <vt:lpstr>Sensor model with known correspondence</vt:lpstr>
      <vt:lpstr>Further considerations</vt:lpstr>
      <vt:lpstr>Practical considerations</vt:lpstr>
      <vt:lpstr>Practical considerations</vt:lpstr>
      <vt:lpstr>Practical considerations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Topic 1 Cameras &amp; Radiometry</dc:title>
  <cp:lastModifiedBy>Microsoft Office User</cp:lastModifiedBy>
  <cp:revision>411</cp:revision>
  <cp:lastPrinted>2012-11-04T16:26:02Z</cp:lastPrinted>
  <dcterms:created xsi:type="dcterms:W3CDTF">2008-02-25T19:40:28Z</dcterms:created>
  <dcterms:modified xsi:type="dcterms:W3CDTF">2014-01-12T19:03:36Z</dcterms:modified>
</cp:coreProperties>
</file>